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7"/>
  </p:notesMasterIdLst>
  <p:sldIdLst>
    <p:sldId id="256" r:id="rId2"/>
    <p:sldId id="257" r:id="rId3"/>
    <p:sldId id="259" r:id="rId4"/>
    <p:sldId id="260" r:id="rId5"/>
    <p:sldId id="304" r:id="rId6"/>
    <p:sldId id="262" r:id="rId7"/>
    <p:sldId id="263" r:id="rId8"/>
    <p:sldId id="261" r:id="rId9"/>
    <p:sldId id="264" r:id="rId10"/>
    <p:sldId id="265" r:id="rId11"/>
    <p:sldId id="266" r:id="rId12"/>
    <p:sldId id="267" r:id="rId13"/>
    <p:sldId id="268" r:id="rId14"/>
    <p:sldId id="269" r:id="rId15"/>
    <p:sldId id="274" r:id="rId16"/>
    <p:sldId id="275" r:id="rId17"/>
    <p:sldId id="276" r:id="rId18"/>
    <p:sldId id="277" r:id="rId19"/>
    <p:sldId id="278" r:id="rId20"/>
    <p:sldId id="279" r:id="rId21"/>
    <p:sldId id="280" r:id="rId22"/>
    <p:sldId id="303" r:id="rId23"/>
    <p:sldId id="281" r:id="rId24"/>
    <p:sldId id="299" r:id="rId25"/>
    <p:sldId id="300" r:id="rId26"/>
    <p:sldId id="301" r:id="rId27"/>
    <p:sldId id="30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82" r:id="rId37"/>
    <p:sldId id="305" r:id="rId38"/>
    <p:sldId id="291" r:id="rId39"/>
    <p:sldId id="292" r:id="rId40"/>
    <p:sldId id="293" r:id="rId41"/>
    <p:sldId id="294" r:id="rId42"/>
    <p:sldId id="295" r:id="rId43"/>
    <p:sldId id="296" r:id="rId44"/>
    <p:sldId id="297" r:id="rId45"/>
    <p:sldId id="298" r:id="rId4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534"/>
    <p:restoredTop sz="94694"/>
  </p:normalViewPr>
  <p:slideViewPr>
    <p:cSldViewPr snapToGrid="0">
      <p:cViewPr>
        <p:scale>
          <a:sx n="120" d="100"/>
          <a:sy n="120" d="100"/>
        </p:scale>
        <p:origin x="448" y="2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25CD2-CE1A-124C-9952-EE43228094B5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15154-55ED-744E-90C6-4BB2F12AD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60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70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5465B-5B32-38C9-009E-755020808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29257-EDAD-B0C8-0B05-867B1A4DC4D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60C5B75-AE13-F898-60EB-39D70E6F72C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36521-D177-975C-376D-48623EF5985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6163337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7924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32238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2410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26247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180660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197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26609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71450" indent="-1714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17856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04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41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63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03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731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853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CB7341-569B-79B4-F200-671A4E7B42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0311BB-49D3-3446-8FAB-DA68E38398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E31F7A-4CDB-9182-0B00-8EF9D774BD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F147DA0-F378-204A-5D72-1687681679F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972590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43D9AD-10A2-984C-1C76-91553C50A1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662F36-6E1F-3AD3-3056-859ADCE848E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7846F-385C-3E9C-FBE5-B6104BB492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AB0BFEB-833C-4CBA-F53F-4CB88ED653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2038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777DC-BB70-E75D-F32F-944621F2D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1B2D7-E409-1384-59DD-FCCB44AAF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2715B-95FE-89D6-BB99-4BF231D4A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CAF31-A283-71C9-E6ED-EDEA2002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18E23-A27C-9598-ADE1-231B508E3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0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87B2B-F8C8-0813-DE4D-14D272594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A29D6-0F67-0ABB-F850-C1093266F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6C868-BDCD-313A-5D8C-530F67BF6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AF3CA-CE72-713B-83FD-03704F88B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125B7-F87D-83A6-6D9B-6EF8DD5D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95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3414D0-F3F3-1CD7-92D5-65B9118FB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0A431-AB49-5122-2D36-25FFF8056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B3BB8-EF58-32F2-6C24-A9DD9DBA7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265EB-64C3-FEA3-267E-917B027B3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8F1CE-D8AE-59F2-D87C-F30F1F247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2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1BEC-2B13-05A8-DB57-59BC92822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9064-1E67-703A-9A46-0CEC54F40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69A59-4D4F-E01E-99DB-5612369F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5E772-1218-699A-502D-601E0C0D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35030-1DEB-4AAF-3FF4-2E22ED71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3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7E82-170B-9C68-D963-D1A8E9F9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7390F-C827-2568-B854-761689BBB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5C30B-4E91-1F7D-0E0E-14E70DD70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ACBBE-6C3D-A94B-D27F-CC919053C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D3EC8-8755-9E5A-7C27-E89CCBB1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11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197B9-5ACA-8AB8-C408-9C80400F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E22E6-CE71-B6AD-0631-18596965E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472A9-F215-74FB-EF87-BAFF20D9A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885F8-0486-A235-D695-DFFBA089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52346-5BEF-16F9-6E3A-56127F5DC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14C94-77A8-438D-EF5A-0C4CF4A91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1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29151-E069-E1D2-E218-5A000C03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8ED5D-26BA-A780-F116-1A25AF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DBB62-F7D2-2917-0461-A21C00F27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5181AF-4E36-5572-F797-70AF67729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C4704-FE75-2AE7-E188-E066A43E4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B3A0B9-5CE4-E9A0-C6DB-1756D56A1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19565E-A33F-F96B-E0A2-825F0948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9AE174-5383-6E7A-BEDD-5636BC9E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5F44-C8F7-EC07-7995-BEBA7A975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26DBA-56F4-326F-0713-D2A166480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F44B7-6664-9C9C-0B12-F8932AE4E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D1A69-C4B0-ECEE-0333-04C21925D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07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57B5C-BCAB-04C0-9DBB-29B99CE7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5DCD9-5878-00B0-48A4-84BDD3C2C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FEE46-34DF-644A-0CC9-B677B293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5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B1AB-779C-484B-B520-AB8031CD3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98B0A-2E8D-8661-5DC2-6E391212A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32B39-89FC-1A15-11C6-552A46133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2D108-74B0-37DE-D6C8-78F222EC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A374A-CBA8-BE5B-52CA-6533368A1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45CA1-5ECD-630C-C441-CB3834EB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7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7723C-E035-D46D-9C4A-C8E63604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B3A7B-287F-4998-046A-11251FFB60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36830-B7F7-78E1-DBE1-6DAAB9A35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D4C2D-D8BB-722C-6497-9E5CE81E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9D3F9-672E-A6E1-1095-9E1121233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CFA17-B109-D95B-693C-C4932CBF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5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557BAD-E0C7-491B-62A9-99BC64D9E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FE869-8ED6-AC2E-250B-68D989A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8CB5A-A5C5-2AAC-FCB8-F6CEE1B7C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BF0E6-998D-403E-C03E-52BFDC555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32E09-8009-CCF7-3809-DB714B381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9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G-UVA/rivanna_slurm_git_tutoria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IG-UVA/rivanna_slurm_git_tutorial" TargetMode="Externa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UVA%20Resarch%20Computing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ood.hpc.virginia.edu/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7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6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awsonvt/xmastree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gitforwindows.org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C6FA-C3C3-45E5-FB7E-8CE29814E1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HPC Analyses with </a:t>
            </a:r>
            <a:br>
              <a:rPr lang="en-US" dirty="0"/>
            </a:br>
            <a:r>
              <a:rPr lang="en-US" dirty="0"/>
              <a:t>Code Versioning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4E8AD-9CD8-3E31-ACCC-092E18475C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combine Rivanna and </a:t>
            </a:r>
            <a:r>
              <a:rPr lang="en-US" dirty="0" err="1"/>
              <a:t>Github</a:t>
            </a:r>
            <a:r>
              <a:rPr lang="en-US" dirty="0"/>
              <a:t> </a:t>
            </a:r>
          </a:p>
          <a:p>
            <a:r>
              <a:rPr lang="en-US" dirty="0"/>
              <a:t>for better </a:t>
            </a:r>
            <a:r>
              <a:rPr lang="en-US" strike="sngStrike" dirty="0"/>
              <a:t>data science</a:t>
            </a:r>
            <a:r>
              <a:rPr lang="en-US" dirty="0"/>
              <a:t> neuroscience</a:t>
            </a:r>
            <a:endParaRPr lang="en-US" strike="sngStri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43928-9E94-24BA-5F7A-7A2FEE647F53}"/>
              </a:ext>
            </a:extLst>
          </p:cNvPr>
          <p:cNvSpPr txBox="1"/>
          <p:nvPr/>
        </p:nvSpPr>
        <p:spPr>
          <a:xfrm>
            <a:off x="777765" y="4996973"/>
            <a:ext cx="4792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 J. Lawson, PhD</a:t>
            </a:r>
          </a:p>
          <a:p>
            <a:r>
              <a:rPr lang="en-US" dirty="0"/>
              <a:t>Senior Biostatistician</a:t>
            </a:r>
          </a:p>
          <a:p>
            <a:endParaRPr lang="en-US" dirty="0"/>
          </a:p>
          <a:p>
            <a:r>
              <a:rPr lang="en-US" dirty="0"/>
              <a:t>Department of Neuroscience</a:t>
            </a:r>
          </a:p>
          <a:p>
            <a:r>
              <a:rPr lang="en-US" dirty="0"/>
              <a:t>Center for Brain, Immunology, and Glia (BIG)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0892C-A6F0-0B53-EC4D-7CF92698F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185" y="5270706"/>
            <a:ext cx="1849975" cy="1298347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E004EB2C-2084-E83B-BD86-A1D883E5F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160" y="5168173"/>
            <a:ext cx="1746208" cy="143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94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261EF-1183-C54B-8E79-C9CDF723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53D27-75CF-5DE1-2134-E83A03278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If you don’t have a </a:t>
            </a:r>
            <a:r>
              <a:rPr lang="en-US" dirty="0" err="1"/>
              <a:t>Github</a:t>
            </a:r>
            <a:r>
              <a:rPr lang="en-US" dirty="0"/>
              <a:t> account, create one</a:t>
            </a:r>
          </a:p>
          <a:p>
            <a:pPr>
              <a:lnSpc>
                <a:spcPct val="100000"/>
              </a:lnSpc>
            </a:pPr>
            <a:r>
              <a:rPr lang="en-US" dirty="0"/>
              <a:t>Go to the </a:t>
            </a:r>
            <a:r>
              <a:rPr lang="en-US" dirty="0" err="1"/>
              <a:t>Github</a:t>
            </a:r>
            <a:r>
              <a:rPr lang="en-US" dirty="0"/>
              <a:t> repository </a:t>
            </a:r>
            <a:r>
              <a:rPr lang="en-US" dirty="0">
                <a:hlinkClick r:id="rId2"/>
              </a:rPr>
              <a:t>https://github.com/BIG-UVA/rivanna_slurm_git_tutorial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Fork the repository into your personal repositories</a:t>
            </a:r>
          </a:p>
          <a:p>
            <a:pPr>
              <a:lnSpc>
                <a:spcPct val="100000"/>
              </a:lnSpc>
            </a:pPr>
            <a:r>
              <a:rPr lang="en-US" dirty="0"/>
              <a:t>Start a new project in </a:t>
            </a:r>
            <a:r>
              <a:rPr lang="en-US" dirty="0" err="1"/>
              <a:t>Rstudio</a:t>
            </a:r>
            <a:r>
              <a:rPr lang="en-US" dirty="0"/>
              <a:t>, pointing towards your forked repository</a:t>
            </a:r>
          </a:p>
        </p:txBody>
      </p:sp>
    </p:spTree>
    <p:extLst>
      <p:ext uri="{BB962C8B-B14F-4D97-AF65-F5344CB8AC3E}">
        <p14:creationId xmlns:p14="http://schemas.microsoft.com/office/powerpoint/2010/main" val="14535942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E0A6-ED26-FE8E-42D9-C5CF0212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B8561-BD1A-BF8A-F288-6BA6CAFD4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8628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order to be able to create repositories, you need a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  <a:p>
            <a:pPr>
              <a:lnSpc>
                <a:spcPct val="100000"/>
              </a:lnSpc>
            </a:pPr>
            <a:r>
              <a:rPr lang="en-US" dirty="0"/>
              <a:t>Requires you to pick a username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Due to collaboration and potential future employment, make sure to pick one that is SFW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08ED00-72DD-85FF-EA15-8CCA5D17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888" y="1825625"/>
            <a:ext cx="4800515" cy="36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090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A86BF-8593-5828-E99F-774E395E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and fork the tutorial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6085F8-472B-6624-E2C2-B7B58D193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79" y="2334559"/>
            <a:ext cx="5160268" cy="41583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C43042-3CB9-E55B-AA0B-EFBB95299719}"/>
              </a:ext>
            </a:extLst>
          </p:cNvPr>
          <p:cNvSpPr/>
          <p:nvPr/>
        </p:nvSpPr>
        <p:spPr>
          <a:xfrm>
            <a:off x="5486400" y="3166134"/>
            <a:ext cx="651642" cy="262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EFDA0-FBDE-71E9-79FE-A97292C5FBD0}"/>
              </a:ext>
            </a:extLst>
          </p:cNvPr>
          <p:cNvSpPr txBox="1"/>
          <p:nvPr/>
        </p:nvSpPr>
        <p:spPr>
          <a:xfrm>
            <a:off x="8089720" y="2672766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Click this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7D1400-F1E7-FE65-C154-00982BDBDD77}"/>
              </a:ext>
            </a:extLst>
          </p:cNvPr>
          <p:cNvCxnSpPr>
            <a:stCxn id="6" idx="1"/>
          </p:cNvCxnSpPr>
          <p:nvPr/>
        </p:nvCxnSpPr>
        <p:spPr>
          <a:xfrm flipH="1">
            <a:off x="6138042" y="2965154"/>
            <a:ext cx="1951678" cy="33235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8C1936-EB09-2D1C-97EE-78A588237A0C}"/>
              </a:ext>
            </a:extLst>
          </p:cNvPr>
          <p:cNvSpPr txBox="1"/>
          <p:nvPr/>
        </p:nvSpPr>
        <p:spPr>
          <a:xfrm>
            <a:off x="1460987" y="1690688"/>
            <a:ext cx="563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https://github.com/BIG-UVA/rivanna_slurm_git_tutorial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312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AB7E-06B2-AACC-BFA2-1CD5A700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fork in your personal space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3DFD69-663E-FFA2-B07A-E051F42B5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950" y="1866354"/>
            <a:ext cx="5726850" cy="44358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AB4A58-10E6-EFDC-B7D6-CBBD42C43966}"/>
              </a:ext>
            </a:extLst>
          </p:cNvPr>
          <p:cNvSpPr/>
          <p:nvPr/>
        </p:nvSpPr>
        <p:spPr>
          <a:xfrm>
            <a:off x="4867834" y="3556099"/>
            <a:ext cx="1228165" cy="3166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22354-BB0A-9A22-6395-73B16A5B0B0C}"/>
              </a:ext>
            </a:extLst>
          </p:cNvPr>
          <p:cNvSpPr txBox="1"/>
          <p:nvPr/>
        </p:nvSpPr>
        <p:spPr>
          <a:xfrm>
            <a:off x="389965" y="3227293"/>
            <a:ext cx="2205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change the name of the repository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C9DA8-2739-1F34-C9B7-0037064EC1F8}"/>
              </a:ext>
            </a:extLst>
          </p:cNvPr>
          <p:cNvSpPr/>
          <p:nvPr/>
        </p:nvSpPr>
        <p:spPr>
          <a:xfrm>
            <a:off x="6817659" y="5093546"/>
            <a:ext cx="847165" cy="3659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1AE74-7B02-E8ED-B705-9DEE4E1891F2}"/>
              </a:ext>
            </a:extLst>
          </p:cNvPr>
          <p:cNvSpPr txBox="1"/>
          <p:nvPr/>
        </p:nvSpPr>
        <p:spPr>
          <a:xfrm>
            <a:off x="9318813" y="4894728"/>
            <a:ext cx="203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to create the fork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E79F9D-E861-3418-2D92-C06CF4C63AD5}"/>
              </a:ext>
            </a:extLst>
          </p:cNvPr>
          <p:cNvCxnSpPr>
            <a:cxnSpLocks/>
          </p:cNvCxnSpPr>
          <p:nvPr/>
        </p:nvCxnSpPr>
        <p:spPr>
          <a:xfrm flipH="1">
            <a:off x="1896035" y="3751729"/>
            <a:ext cx="29717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98C84A-9A8E-DBBF-A385-7F31EA285FD0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664824" y="5217894"/>
            <a:ext cx="165398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68949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9288B-25D4-7377-BF60-39A7B522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forked version now exists in your personal repos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9C85F2-866B-1A86-D337-FA042A15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799" y="2267663"/>
            <a:ext cx="5168968" cy="39854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35A07C-F5C2-67D6-6E5F-FCD546CFAD2A}"/>
              </a:ext>
            </a:extLst>
          </p:cNvPr>
          <p:cNvSpPr/>
          <p:nvPr/>
        </p:nvSpPr>
        <p:spPr>
          <a:xfrm>
            <a:off x="4669799" y="3020070"/>
            <a:ext cx="1499773" cy="4089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41BE2E-79E8-E036-8BA5-7FCD7A9926EA}"/>
              </a:ext>
            </a:extLst>
          </p:cNvPr>
          <p:cNvSpPr txBox="1"/>
          <p:nvPr/>
        </p:nvSpPr>
        <p:spPr>
          <a:xfrm>
            <a:off x="838199" y="2837792"/>
            <a:ext cx="3166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Shows the current owner as well as providing a link to the original repo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1A0851-4BC9-4649-DC39-C6227AA0D0F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857297" y="3224535"/>
            <a:ext cx="812502" cy="10724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FADB91-6EC8-CD3F-157D-5CB6970703BE}"/>
              </a:ext>
            </a:extLst>
          </p:cNvPr>
          <p:cNvSpPr txBox="1"/>
          <p:nvPr/>
        </p:nvSpPr>
        <p:spPr>
          <a:xfrm>
            <a:off x="1692166" y="5013434"/>
            <a:ext cx="2669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Otherwise looks the same as the original repo</a:t>
            </a:r>
          </a:p>
        </p:txBody>
      </p:sp>
    </p:spTree>
    <p:extLst>
      <p:ext uri="{BB962C8B-B14F-4D97-AF65-F5344CB8AC3E}">
        <p14:creationId xmlns:p14="http://schemas.microsoft.com/office/powerpoint/2010/main" val="27641640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F43F-9874-860D-23E5-A043BA57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 in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6F765A-DCB1-A271-12DF-26DD845E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48484" y="1797013"/>
            <a:ext cx="6432313" cy="43087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BFBEC07-AC07-8B73-F3E0-2F72C4BC290F}"/>
              </a:ext>
            </a:extLst>
          </p:cNvPr>
          <p:cNvSpPr/>
          <p:nvPr/>
        </p:nvSpPr>
        <p:spPr>
          <a:xfrm>
            <a:off x="3778100" y="4157329"/>
            <a:ext cx="2573079" cy="467833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D735D30B-2D60-2AC7-31AA-C114ACE0D586}"/>
              </a:ext>
            </a:extLst>
          </p:cNvPr>
          <p:cNvCxnSpPr>
            <a:cxnSpLocks/>
            <a:stCxn id="6" idx="3"/>
          </p:cNvCxnSpPr>
          <p:nvPr/>
        </p:nvCxnSpPr>
        <p:spPr>
          <a:xfrm flipV="1">
            <a:off x="6351179" y="3179135"/>
            <a:ext cx="2962942" cy="121211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C5D51756-4B99-4174-E47A-73D0D068600C}"/>
              </a:ext>
            </a:extLst>
          </p:cNvPr>
          <p:cNvSpPr txBox="1"/>
          <p:nvPr/>
        </p:nvSpPr>
        <p:spPr>
          <a:xfrm>
            <a:off x="8569842" y="2532804"/>
            <a:ext cx="296294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Version Control and select “git” in the next menu</a:t>
            </a:r>
          </a:p>
        </p:txBody>
      </p:sp>
    </p:spTree>
    <p:extLst>
      <p:ext uri="{BB962C8B-B14F-4D97-AF65-F5344CB8AC3E}">
        <p14:creationId xmlns:p14="http://schemas.microsoft.com/office/powerpoint/2010/main" val="251395862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377F5-8163-3E58-DE17-DF6299709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85F8-5B4C-5C18-171E-1429D3C90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the repo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04C78-685F-5D83-1320-52F948B2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370238" y="1512522"/>
            <a:ext cx="6090557" cy="49803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8CC2ADF-D231-6B60-8981-E5D04E5326A2}"/>
              </a:ext>
            </a:extLst>
          </p:cNvPr>
          <p:cNvSpPr/>
          <p:nvPr/>
        </p:nvSpPr>
        <p:spPr>
          <a:xfrm>
            <a:off x="5922335" y="2966653"/>
            <a:ext cx="839972" cy="2762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DD75ACF-7DDD-F745-1EB4-813B1A4B00CC}"/>
              </a:ext>
            </a:extLst>
          </p:cNvPr>
          <p:cNvCxnSpPr>
            <a:cxnSpLocks/>
          </p:cNvCxnSpPr>
          <p:nvPr/>
        </p:nvCxnSpPr>
        <p:spPr>
          <a:xfrm flipV="1">
            <a:off x="6762307" y="2551814"/>
            <a:ext cx="2743200" cy="57415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4B301B24-73EB-7ADE-98CD-FF4DCE332220}"/>
              </a:ext>
            </a:extLst>
          </p:cNvPr>
          <p:cNvSpPr txBox="1"/>
          <p:nvPr/>
        </p:nvSpPr>
        <p:spPr>
          <a:xfrm>
            <a:off x="9207426" y="2144004"/>
            <a:ext cx="1399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Code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1A08E3-6475-6F51-1B73-6DD69A24D3A4}"/>
              </a:ext>
            </a:extLst>
          </p:cNvPr>
          <p:cNvSpPr/>
          <p:nvPr/>
        </p:nvSpPr>
        <p:spPr>
          <a:xfrm>
            <a:off x="6342321" y="3907174"/>
            <a:ext cx="239232" cy="2762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5C710A9-681A-3139-4E7A-A80152FB9352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6581553" y="3732029"/>
            <a:ext cx="2923954" cy="31328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7C19A70-C992-FDF7-717A-8F897B2181C1}"/>
              </a:ext>
            </a:extLst>
          </p:cNvPr>
          <p:cNvSpPr txBox="1"/>
          <p:nvPr/>
        </p:nvSpPr>
        <p:spPr>
          <a:xfrm>
            <a:off x="9505507" y="3429000"/>
            <a:ext cx="15321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Copy the URL</a:t>
            </a:r>
          </a:p>
        </p:txBody>
      </p:sp>
    </p:spTree>
    <p:extLst>
      <p:ext uri="{BB962C8B-B14F-4D97-AF65-F5344CB8AC3E}">
        <p14:creationId xmlns:p14="http://schemas.microsoft.com/office/powerpoint/2010/main" val="8126388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234CA-F077-95E6-DE86-1EAC982B6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4E1C5-E4C2-A5BC-87B8-62FF8501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 in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1650C-9C95-C83E-E6C2-77391956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1705296" y="1967134"/>
            <a:ext cx="6417978" cy="4308745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78E545E-9599-22CF-EDA2-BCAB061714D6}"/>
              </a:ext>
            </a:extLst>
          </p:cNvPr>
          <p:cNvSpPr/>
          <p:nvPr/>
        </p:nvSpPr>
        <p:spPr>
          <a:xfrm>
            <a:off x="4274288" y="3742660"/>
            <a:ext cx="1456661" cy="2423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2232EBC-96B1-8962-0B67-B9640357EAEB}"/>
              </a:ext>
            </a:extLst>
          </p:cNvPr>
          <p:cNvCxnSpPr>
            <a:cxnSpLocks/>
            <a:stCxn id="3" idx="3"/>
          </p:cNvCxnSpPr>
          <p:nvPr/>
        </p:nvCxnSpPr>
        <p:spPr>
          <a:xfrm flipV="1">
            <a:off x="5730949" y="2934586"/>
            <a:ext cx="3253563" cy="92924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5355A018-44C1-7FFF-31E5-6A29AB8479B2}"/>
              </a:ext>
            </a:extLst>
          </p:cNvPr>
          <p:cNvSpPr txBox="1"/>
          <p:nvPr/>
        </p:nvSpPr>
        <p:spPr>
          <a:xfrm>
            <a:off x="8984512" y="2636874"/>
            <a:ext cx="15690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Paste the URL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73FC352-546A-344B-55C6-BAEFA6446ED0}"/>
              </a:ext>
            </a:extLst>
          </p:cNvPr>
          <p:cNvSpPr txBox="1"/>
          <p:nvPr/>
        </p:nvSpPr>
        <p:spPr>
          <a:xfrm>
            <a:off x="8878186" y="4614529"/>
            <a:ext cx="28069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the local location for storing the project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EC81C39-EC8B-A47C-6AFC-E758880D5429}"/>
              </a:ext>
            </a:extLst>
          </p:cNvPr>
          <p:cNvSpPr/>
          <p:nvPr/>
        </p:nvSpPr>
        <p:spPr>
          <a:xfrm>
            <a:off x="4274288" y="4161542"/>
            <a:ext cx="1456661" cy="24233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D39A811-181A-A46A-5AA3-6A5890CC195C}"/>
              </a:ext>
            </a:extLst>
          </p:cNvPr>
          <p:cNvCxnSpPr>
            <a:cxnSpLocks/>
            <a:stCxn id="12" idx="3"/>
            <a:endCxn id="11" idx="1"/>
          </p:cNvCxnSpPr>
          <p:nvPr/>
        </p:nvCxnSpPr>
        <p:spPr>
          <a:xfrm>
            <a:off x="5730949" y="4282712"/>
            <a:ext cx="3147237" cy="65498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00452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2197D-6B42-1EEE-28EC-7FC1A065F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6FE9-5A3A-226C-046F-7F9EE4574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 in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ECD5-5294-4E65-B39A-90D5A0593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7011" y="1690688"/>
            <a:ext cx="6417978" cy="430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4936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8D31C-198E-D011-4498-0179474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Rivanna – UVA’s High Performance Computing Environment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B9AF6F-7055-A409-9683-04909B476A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3"/>
              </a:rPr>
              <a:t>UVA Resarch Computing</a:t>
            </a:r>
            <a:r>
              <a:rPr lang="en-US" dirty="0"/>
              <a:t> provides access to various HPC environments, of which Rivanna is one</a:t>
            </a:r>
          </a:p>
          <a:p>
            <a:pPr>
              <a:lnSpc>
                <a:spcPct val="120000"/>
              </a:lnSpc>
            </a:pPr>
            <a:r>
              <a:rPr lang="en-US" dirty="0"/>
              <a:t>Basically, this gives the researcher the ability to run jobs that would be beyond their laptop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 terms of memory, processors, computing time</a:t>
            </a:r>
          </a:p>
          <a:p>
            <a:pPr>
              <a:lnSpc>
                <a:spcPct val="120000"/>
              </a:lnSpc>
            </a:pPr>
            <a:r>
              <a:rPr lang="en-US" dirty="0"/>
              <a:t>To do this, a researcher logs into Rivanna and submits jobs to the cluster</a:t>
            </a:r>
          </a:p>
          <a:p>
            <a:pPr>
              <a:lnSpc>
                <a:spcPct val="120000"/>
              </a:lnSpc>
            </a:pPr>
            <a:r>
              <a:rPr lang="en-US" dirty="0"/>
              <a:t>The next parts will go over how this works …</a:t>
            </a:r>
          </a:p>
        </p:txBody>
      </p:sp>
      <p:pic>
        <p:nvPicPr>
          <p:cNvPr id="8" name="Content Placeholder 7" descr="A diagram of a computer&#10;&#10;AI-generated content may be incorrect.">
            <a:extLst>
              <a:ext uri="{FF2B5EF4-FFF2-40B4-BE49-F238E27FC236}">
                <a16:creationId xmlns:a16="http://schemas.microsoft.com/office/drawing/2014/main" id="{064A024F-33D3-B61D-3500-367571DB09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050953"/>
            <a:ext cx="5181600" cy="3900682"/>
          </a:xfrm>
        </p:spPr>
      </p:pic>
    </p:spTree>
    <p:extLst>
      <p:ext uri="{BB962C8B-B14F-4D97-AF65-F5344CB8AC3E}">
        <p14:creationId xmlns:p14="http://schemas.microsoft.com/office/powerpoint/2010/main" val="1686685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7177-1653-B62F-AA46-E0D03C28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5B18E-6D68-8795-F2D2-27B164E6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Understand the why and how of using a code versioning system like </a:t>
            </a:r>
            <a:r>
              <a:rPr lang="en-US" b="1" dirty="0"/>
              <a:t>git / </a:t>
            </a:r>
            <a:r>
              <a:rPr lang="en-US" b="1" dirty="0" err="1"/>
              <a:t>Github</a:t>
            </a:r>
            <a:endParaRPr lang="en-US" b="1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Know how to get started with your project on UVA’s high performance cluster Rivanna using a </a:t>
            </a:r>
            <a:r>
              <a:rPr lang="en-US" b="1" dirty="0"/>
              <a:t>Unix</a:t>
            </a:r>
            <a:r>
              <a:rPr lang="en-US" dirty="0"/>
              <a:t> terminal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How to submit a job that requires high performance to Rivanna using </a:t>
            </a:r>
            <a:r>
              <a:rPr lang="en-US" b="1" dirty="0" err="1"/>
              <a:t>slurm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0522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CF70-0098-E1D1-1A61-5CCE68CBC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– under the hood of what you are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0CD86-07D6-6254-C06C-CFD83A7D7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Designed as one of the first multi-user operating systems, it is underneath most operating systems in-use today</a:t>
            </a:r>
          </a:p>
          <a:p>
            <a:pPr>
              <a:lnSpc>
                <a:spcPct val="100000"/>
              </a:lnSpc>
            </a:pPr>
            <a:r>
              <a:rPr lang="en-US" dirty="0"/>
              <a:t>Linux, Android, iOS/OSX are all Unix-based systems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Windows is NOT</a:t>
            </a:r>
          </a:p>
          <a:p>
            <a:pPr>
              <a:lnSpc>
                <a:spcPct val="100000"/>
              </a:lnSpc>
            </a:pPr>
            <a:r>
              <a:rPr lang="en-US" dirty="0"/>
              <a:t>It is a commonly used interface for cloud computing, so some basic knowledge about how it works is very worthwhile to learn</a:t>
            </a:r>
          </a:p>
          <a:p>
            <a:pPr>
              <a:lnSpc>
                <a:spcPct val="100000"/>
              </a:lnSpc>
            </a:pPr>
            <a:r>
              <a:rPr lang="en-US" dirty="0"/>
              <a:t>The Rivanna login nodes use Rocky Linux but the basic commands covered here will work for any version of Unix</a:t>
            </a:r>
          </a:p>
        </p:txBody>
      </p:sp>
    </p:spTree>
    <p:extLst>
      <p:ext uri="{BB962C8B-B14F-4D97-AF65-F5344CB8AC3E}">
        <p14:creationId xmlns:p14="http://schemas.microsoft.com/office/powerpoint/2010/main" val="109002147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8C92-1B16-7D5F-A9F6-E31421A1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Unix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A62B-EEDA-0648-6696-18BD30B1E7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Lists your current location or </a:t>
            </a:r>
            <a:r>
              <a:rPr lang="en-US" b="1" dirty="0"/>
              <a:t>p</a:t>
            </a:r>
            <a:r>
              <a:rPr lang="en-US" dirty="0"/>
              <a:t>resent </a:t>
            </a:r>
            <a:r>
              <a:rPr lang="en-US" b="1" dirty="0"/>
              <a:t>w</a:t>
            </a:r>
            <a:r>
              <a:rPr lang="en-US" dirty="0"/>
              <a:t>orking </a:t>
            </a:r>
            <a:r>
              <a:rPr lang="en-US" b="1" dirty="0"/>
              <a:t>d</a:t>
            </a:r>
            <a:r>
              <a:rPr lang="en-US" dirty="0"/>
              <a:t>irectory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</a:p>
          <a:p>
            <a:pPr lvl="1"/>
            <a:r>
              <a:rPr lang="en-US" b="1" dirty="0"/>
              <a:t>L</a:t>
            </a:r>
            <a:r>
              <a:rPr lang="en-US" dirty="0"/>
              <a:t>i</a:t>
            </a:r>
            <a:r>
              <a:rPr lang="en-US" b="1" dirty="0"/>
              <a:t>s</a:t>
            </a:r>
            <a:r>
              <a:rPr lang="en-US" dirty="0"/>
              <a:t>ts the contents of the directory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ls –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lh</a:t>
            </a:r>
            <a:endParaRPr lang="en-US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/>
              <a:t>List the contents in a </a:t>
            </a:r>
            <a:r>
              <a:rPr lang="en-US" b="1" dirty="0"/>
              <a:t>l</a:t>
            </a:r>
            <a:r>
              <a:rPr lang="en-US" dirty="0"/>
              <a:t>ist format with </a:t>
            </a:r>
            <a:r>
              <a:rPr lang="en-US" b="1" dirty="0"/>
              <a:t>h</a:t>
            </a:r>
            <a:r>
              <a:rPr lang="en-US" dirty="0"/>
              <a:t>uman readable file sizes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cd &lt;directory&gt;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hange to the given </a:t>
            </a:r>
            <a:r>
              <a:rPr lang="en-US" b="1" dirty="0"/>
              <a:t>d</a:t>
            </a:r>
            <a:r>
              <a:rPr lang="en-US" dirty="0"/>
              <a:t>irectory</a:t>
            </a:r>
            <a:endParaRPr lang="en-US" b="1" dirty="0"/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cd ..</a:t>
            </a:r>
          </a:p>
          <a:p>
            <a:pPr lvl="2"/>
            <a:r>
              <a:rPr lang="en-US" dirty="0"/>
              <a:t>Exit the current directory; go one level up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less &lt;file&gt;</a:t>
            </a:r>
          </a:p>
          <a:p>
            <a:pPr lvl="1"/>
            <a:r>
              <a:rPr lang="en-US" dirty="0"/>
              <a:t>Read the given file in the terminal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 &lt;file&gt;</a:t>
            </a:r>
          </a:p>
          <a:p>
            <a:pPr lvl="2"/>
            <a:r>
              <a:rPr lang="en-US" dirty="0"/>
              <a:t>Have contents of file returned to the command 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B60B0-0453-8875-67A1-A5EBB48CAA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ssh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&gt;@&lt;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s</a:t>
            </a:r>
            <a:r>
              <a:rPr lang="en-US" dirty="0"/>
              <a:t>ecure </a:t>
            </a:r>
            <a:r>
              <a:rPr lang="en-US" b="1" dirty="0"/>
              <a:t>sh</a:t>
            </a:r>
            <a:r>
              <a:rPr lang="en-US" dirty="0"/>
              <a:t>ell to connect to a remote computer</a:t>
            </a:r>
          </a:p>
          <a:p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new_directory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b="1" dirty="0"/>
              <a:t>M</a:t>
            </a:r>
            <a:r>
              <a:rPr lang="en-US" dirty="0"/>
              <a:t>a</a:t>
            </a:r>
            <a:r>
              <a:rPr lang="en-US" b="1" dirty="0"/>
              <a:t>k</a:t>
            </a:r>
            <a:r>
              <a:rPr lang="en-US" dirty="0"/>
              <a:t>e a new </a:t>
            </a:r>
            <a:r>
              <a:rPr lang="en-US" b="1" dirty="0"/>
              <a:t>dir</a:t>
            </a:r>
            <a:r>
              <a:rPr lang="en-US" dirty="0"/>
              <a:t>ectory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cp &lt;file&gt;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new_file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dirty="0"/>
              <a:t>Make</a:t>
            </a:r>
            <a:r>
              <a:rPr lang="en-US" b="1" dirty="0"/>
              <a:t> </a:t>
            </a:r>
            <a:r>
              <a:rPr lang="en-US" dirty="0"/>
              <a:t>a</a:t>
            </a:r>
            <a:r>
              <a:rPr lang="en-US" b="1" dirty="0"/>
              <a:t> c</a:t>
            </a:r>
            <a:r>
              <a:rPr lang="en-US" dirty="0"/>
              <a:t>o</a:t>
            </a:r>
            <a:r>
              <a:rPr lang="en-US" b="1" dirty="0"/>
              <a:t>p</a:t>
            </a:r>
            <a:r>
              <a:rPr lang="en-US" dirty="0"/>
              <a:t>y of the given file to with new given file name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cp -r &lt;folder&gt;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new_folder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2"/>
            <a:r>
              <a:rPr lang="en-US" dirty="0"/>
              <a:t>Make a copy of the given folder to the new given folder name (using </a:t>
            </a:r>
            <a:r>
              <a:rPr lang="en-US" b="1" dirty="0"/>
              <a:t>r</a:t>
            </a:r>
            <a:r>
              <a:rPr lang="en-US" dirty="0"/>
              <a:t>ecursion)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rm &lt;file&gt;</a:t>
            </a:r>
          </a:p>
          <a:p>
            <a:pPr lvl="1"/>
            <a:r>
              <a:rPr lang="en-US" dirty="0"/>
              <a:t>Delete (or </a:t>
            </a:r>
            <a:r>
              <a:rPr lang="en-US" b="1" dirty="0"/>
              <a:t>r</a:t>
            </a:r>
            <a:r>
              <a:rPr lang="en-US" dirty="0"/>
              <a:t>e</a:t>
            </a:r>
            <a:r>
              <a:rPr lang="en-US" b="1" dirty="0"/>
              <a:t>m</a:t>
            </a:r>
            <a:r>
              <a:rPr lang="en-US" dirty="0"/>
              <a:t>ove) the given file </a:t>
            </a:r>
          </a:p>
          <a:p>
            <a:pPr lvl="2"/>
            <a:r>
              <a:rPr lang="en-US" dirty="0"/>
              <a:t>warning: this is permanent!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rm –r &lt;folder&gt;</a:t>
            </a:r>
          </a:p>
          <a:p>
            <a:pPr lvl="2"/>
            <a:r>
              <a:rPr lang="en-US" dirty="0"/>
              <a:t>Delete the given folder (using </a:t>
            </a:r>
            <a:r>
              <a:rPr lang="en-US" b="1" dirty="0"/>
              <a:t>r</a:t>
            </a:r>
            <a:r>
              <a:rPr lang="en-US" dirty="0"/>
              <a:t>ecursion)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</a:p>
          <a:p>
            <a:pPr lvl="1"/>
            <a:r>
              <a:rPr lang="en-US" dirty="0"/>
              <a:t>Exit the session (for instance disconnect ssh)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5378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859E37-0F17-8E5D-3DA2-125ECFA567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on your computer (if you have a Mac)</a:t>
            </a:r>
          </a:p>
        </p:txBody>
      </p:sp>
      <p:pic>
        <p:nvPicPr>
          <p:cNvPr id="6" name="Picture 5" descr="A computer screen shot of a program&#10;&#10;AI-generated content may be incorrect.">
            <a:extLst>
              <a:ext uri="{FF2B5EF4-FFF2-40B4-BE49-F238E27FC236}">
                <a16:creationId xmlns:a16="http://schemas.microsoft.com/office/drawing/2014/main" id="{73DF0C24-285F-4EE3-0E9E-88899CA856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0609" y="3034620"/>
            <a:ext cx="4741841" cy="2862107"/>
          </a:xfrm>
          <a:prstGeom prst="rect">
            <a:avLst/>
          </a:prstGeom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E930CC18-D32B-BC31-FFAA-B156CF40337F}"/>
              </a:ext>
            </a:extLst>
          </p:cNvPr>
          <p:cNvGrpSpPr/>
          <p:nvPr/>
        </p:nvGrpSpPr>
        <p:grpSpPr>
          <a:xfrm>
            <a:off x="6579053" y="1790902"/>
            <a:ext cx="5177528" cy="3546642"/>
            <a:chOff x="6642848" y="2492651"/>
            <a:chExt cx="5177528" cy="3546642"/>
          </a:xfrm>
        </p:grpSpPr>
        <p:pic>
          <p:nvPicPr>
            <p:cNvPr id="7" name="Picture 6" descr="A screenshot of a computer&#10;&#10;AI-generated content may be incorrect.">
              <a:extLst>
                <a:ext uri="{FF2B5EF4-FFF2-40B4-BE49-F238E27FC236}">
                  <a16:creationId xmlns:a16="http://schemas.microsoft.com/office/drawing/2014/main" id="{3D7EAD12-6FE0-7FAC-1E28-2892EEF5F0F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642848" y="2492651"/>
              <a:ext cx="5177528" cy="3469341"/>
            </a:xfrm>
            <a:prstGeom prst="rect">
              <a:avLst/>
            </a:prstGeom>
          </p:spPr>
        </p:pic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406D7FE4-1825-B836-1C9B-4579552FD151}"/>
                </a:ext>
              </a:extLst>
            </p:cNvPr>
            <p:cNvSpPr/>
            <p:nvPr/>
          </p:nvSpPr>
          <p:spPr>
            <a:xfrm>
              <a:off x="6642848" y="4465674"/>
              <a:ext cx="2756333" cy="1573619"/>
            </a:xfrm>
            <a:prstGeom prst="rect">
              <a:avLst/>
            </a:prstGeom>
            <a:noFill/>
            <a:ln w="25400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54005BEB-1AB7-0801-F92C-B3460F7994FC}"/>
              </a:ext>
            </a:extLst>
          </p:cNvPr>
          <p:cNvSpPr txBox="1"/>
          <p:nvPr/>
        </p:nvSpPr>
        <p:spPr>
          <a:xfrm>
            <a:off x="1082749" y="2307985"/>
            <a:ext cx="2429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the Terminal app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B1098D0-17A5-82FB-1234-6BFA95651ECF}"/>
              </a:ext>
            </a:extLst>
          </p:cNvPr>
          <p:cNvSpPr txBox="1"/>
          <p:nvPr/>
        </p:nvSpPr>
        <p:spPr>
          <a:xfrm>
            <a:off x="6579053" y="5609648"/>
            <a:ext cx="32574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Use the Terminal tab in </a:t>
            </a:r>
            <a:r>
              <a:rPr lang="en-US" dirty="0" err="1"/>
              <a:t>Rstudio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5083027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BF34-267E-4D0F-1BD0-80EBC712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61943-4320-CB3E-81E3-C68327E3D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Use an SSH key with </a:t>
            </a:r>
            <a:r>
              <a:rPr lang="en-US" dirty="0" err="1"/>
              <a:t>Github</a:t>
            </a:r>
            <a:endParaRPr lang="en-US" dirty="0"/>
          </a:p>
          <a:p>
            <a:r>
              <a:rPr lang="en-US" dirty="0"/>
              <a:t>Login to Rivanna</a:t>
            </a:r>
          </a:p>
          <a:p>
            <a:r>
              <a:rPr lang="en-US" dirty="0"/>
              <a:t>git clone the repository into Rivanna</a:t>
            </a:r>
          </a:p>
          <a:p>
            <a:r>
              <a:rPr lang="en-US" dirty="0"/>
              <a:t>Move into the cloned repo</a:t>
            </a:r>
          </a:p>
          <a:p>
            <a:r>
              <a:rPr lang="en-US" dirty="0"/>
              <a:t>Make a change to the code on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Commit and push change</a:t>
            </a:r>
          </a:p>
          <a:p>
            <a:r>
              <a:rPr lang="en-US" dirty="0"/>
              <a:t>git pull the change</a:t>
            </a:r>
          </a:p>
        </p:txBody>
      </p:sp>
    </p:spTree>
    <p:extLst>
      <p:ext uri="{BB962C8B-B14F-4D97-AF65-F5344CB8AC3E}">
        <p14:creationId xmlns:p14="http://schemas.microsoft.com/office/powerpoint/2010/main" val="169242511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2F6D25-AA03-D83C-2D2A-6466BB6DF2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F2E1F7-0FFD-FF63-3D9C-571F8B4C69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SSH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B6CB1C-DE4B-3D72-891C-A11BB4D27F4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While you can clone any public </a:t>
            </a:r>
            <a:r>
              <a:rPr lang="en-US" dirty="0" err="1"/>
              <a:t>Github</a:t>
            </a:r>
            <a:r>
              <a:rPr lang="en-US" dirty="0"/>
              <a:t> repo, in order for you to create new commits to the repo, you need to be authenticated</a:t>
            </a:r>
          </a:p>
          <a:p>
            <a:pPr>
              <a:lnSpc>
                <a:spcPct val="110000"/>
              </a:lnSpc>
            </a:pPr>
            <a:r>
              <a:rPr lang="en-US" dirty="0"/>
              <a:t>There are many ways to do this, but the easiest is to use </a:t>
            </a:r>
            <a:r>
              <a:rPr lang="en-US" b="1" dirty="0"/>
              <a:t>SSH Keys</a:t>
            </a:r>
          </a:p>
          <a:p>
            <a:pPr>
              <a:lnSpc>
                <a:spcPct val="110000"/>
              </a:lnSpc>
            </a:pPr>
            <a:r>
              <a:rPr lang="en-US" dirty="0"/>
              <a:t>Open a Terminal and create a key using this command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ssh-keygen -t ed25519 -C "</a:t>
            </a:r>
            <a:r>
              <a:rPr lang="en-US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your_email@example.com</a:t>
            </a:r>
            <a:r>
              <a:rPr lang="en-US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Make sure the email address is the same one you used to create your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Feel free to skip creating a password, otherwise you will need to use it for every commit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For Windows users, use the “Git Bash” app</a:t>
            </a:r>
          </a:p>
          <a:p>
            <a:pPr>
              <a:lnSpc>
                <a:spcPct val="110000"/>
              </a:lnSpc>
            </a:pPr>
            <a:r>
              <a:rPr lang="en-US" dirty="0"/>
              <a:t>Then copy the key to the clipboard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	</a:t>
            </a:r>
            <a:r>
              <a:rPr lang="en-US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 ~/.ssh/id_ed25519.pub | </a:t>
            </a:r>
            <a:r>
              <a:rPr lang="en-US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pbcopy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02636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3A7AA9-24F2-4E46-37AE-6495511612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37E2DA-CBB8-26FE-E4D2-13ED6CB68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SSH key to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9B165ED-60AC-4A01-1F35-6682441DEB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9079" y="1477122"/>
            <a:ext cx="6097990" cy="501575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650A919E-BAB1-5522-CD33-BD779DC5D76E}"/>
              </a:ext>
            </a:extLst>
          </p:cNvPr>
          <p:cNvSpPr/>
          <p:nvPr/>
        </p:nvSpPr>
        <p:spPr>
          <a:xfrm>
            <a:off x="7336465" y="1945758"/>
            <a:ext cx="330604" cy="31897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7752734-4512-655D-6B06-5CE05554A66C}"/>
              </a:ext>
            </a:extLst>
          </p:cNvPr>
          <p:cNvSpPr txBox="1"/>
          <p:nvPr/>
        </p:nvSpPr>
        <p:spPr>
          <a:xfrm>
            <a:off x="8346558" y="1584251"/>
            <a:ext cx="3567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profile image to view options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9774D14-0987-ED51-F37E-09CAAE221EB6}"/>
              </a:ext>
            </a:extLst>
          </p:cNvPr>
          <p:cNvCxnSpPr>
            <a:stCxn id="8" idx="1"/>
            <a:endCxn id="7" idx="3"/>
          </p:cNvCxnSpPr>
          <p:nvPr/>
        </p:nvCxnSpPr>
        <p:spPr>
          <a:xfrm flipH="1">
            <a:off x="7667069" y="1768917"/>
            <a:ext cx="679489" cy="33633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43E71214-2760-27C6-DF21-06A86AC04C58}"/>
              </a:ext>
            </a:extLst>
          </p:cNvPr>
          <p:cNvSpPr/>
          <p:nvPr/>
        </p:nvSpPr>
        <p:spPr>
          <a:xfrm>
            <a:off x="6251944" y="3965944"/>
            <a:ext cx="1084521" cy="2126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75FE4F0E-6015-1281-284F-9B73D214C938}"/>
              </a:ext>
            </a:extLst>
          </p:cNvPr>
          <p:cNvCxnSpPr>
            <a:cxnSpLocks/>
            <a:endCxn id="11" idx="3"/>
          </p:cNvCxnSpPr>
          <p:nvPr/>
        </p:nvCxnSpPr>
        <p:spPr>
          <a:xfrm flipH="1">
            <a:off x="7336465" y="3646967"/>
            <a:ext cx="1010093" cy="42530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C96584D3-3F9C-6AA5-5727-BEC0469EE13C}"/>
              </a:ext>
            </a:extLst>
          </p:cNvPr>
          <p:cNvSpPr txBox="1"/>
          <p:nvPr/>
        </p:nvSpPr>
        <p:spPr>
          <a:xfrm>
            <a:off x="8346558" y="3429000"/>
            <a:ext cx="16690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Settings</a:t>
            </a:r>
          </a:p>
        </p:txBody>
      </p:sp>
    </p:spTree>
    <p:extLst>
      <p:ext uri="{BB962C8B-B14F-4D97-AF65-F5344CB8AC3E}">
        <p14:creationId xmlns:p14="http://schemas.microsoft.com/office/powerpoint/2010/main" val="408451372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E0DAC-B907-C5CB-4096-4F3CA41D08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25D97F-9727-A5BC-51A5-483313F7CF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SSH key to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7686E42-3271-7BF1-0526-EE37A48A491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3050721" y="1477122"/>
            <a:ext cx="6090557" cy="501575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F3AB2DD-F9E8-1738-C11B-DE6B7E219E97}"/>
              </a:ext>
            </a:extLst>
          </p:cNvPr>
          <p:cNvSpPr/>
          <p:nvPr/>
        </p:nvSpPr>
        <p:spPr>
          <a:xfrm>
            <a:off x="3050721" y="4518837"/>
            <a:ext cx="1084521" cy="21265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2A6D4A1-CBCB-2FBC-424B-2E0971429F5F}"/>
              </a:ext>
            </a:extLst>
          </p:cNvPr>
          <p:cNvCxnSpPr>
            <a:cxnSpLocks/>
            <a:endCxn id="3" idx="1"/>
          </p:cNvCxnSpPr>
          <p:nvPr/>
        </p:nvCxnSpPr>
        <p:spPr>
          <a:xfrm>
            <a:off x="2402958" y="4401879"/>
            <a:ext cx="647763" cy="22328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8D2C56B6-EC7A-B6BC-96EC-3C8548ACBE5E}"/>
              </a:ext>
            </a:extLst>
          </p:cNvPr>
          <p:cNvSpPr txBox="1"/>
          <p:nvPr/>
        </p:nvSpPr>
        <p:spPr>
          <a:xfrm>
            <a:off x="1219557" y="4144189"/>
            <a:ext cx="11834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Click here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435F6AD0-9534-BF74-DCBF-AC6EDF6733C3}"/>
              </a:ext>
            </a:extLst>
          </p:cNvPr>
          <p:cNvSpPr/>
          <p:nvPr/>
        </p:nvSpPr>
        <p:spPr>
          <a:xfrm>
            <a:off x="8420985" y="2775153"/>
            <a:ext cx="720293" cy="223228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708C0EB-C2F1-E598-4116-31F308C80D7E}"/>
              </a:ext>
            </a:extLst>
          </p:cNvPr>
          <p:cNvCxnSpPr>
            <a:cxnSpLocks/>
            <a:endCxn id="12" idx="1"/>
          </p:cNvCxnSpPr>
          <p:nvPr/>
        </p:nvCxnSpPr>
        <p:spPr>
          <a:xfrm flipV="1">
            <a:off x="9141278" y="2662328"/>
            <a:ext cx="725736" cy="19529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C5C97BFE-6210-91AA-D352-B49CD4D06EC0}"/>
              </a:ext>
            </a:extLst>
          </p:cNvPr>
          <p:cNvSpPr txBox="1"/>
          <p:nvPr/>
        </p:nvSpPr>
        <p:spPr>
          <a:xfrm>
            <a:off x="9867014" y="2339162"/>
            <a:ext cx="22222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this to upload new SSH key</a:t>
            </a:r>
          </a:p>
        </p:txBody>
      </p:sp>
    </p:spTree>
    <p:extLst>
      <p:ext uri="{BB962C8B-B14F-4D97-AF65-F5344CB8AC3E}">
        <p14:creationId xmlns:p14="http://schemas.microsoft.com/office/powerpoint/2010/main" val="150171482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BE489A-62D0-9840-A492-8D3B68DA55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79D1B2-B5F1-FE47-4434-897A22F3103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SSH key to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E61C24B-4238-E194-0461-A1159D1740B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50721" y="1487767"/>
            <a:ext cx="6090557" cy="4994463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1CD923-F4B0-D9DC-8784-95B0AF0217BA}"/>
              </a:ext>
            </a:extLst>
          </p:cNvPr>
          <p:cNvSpPr/>
          <p:nvPr/>
        </p:nvSpPr>
        <p:spPr>
          <a:xfrm>
            <a:off x="4667692" y="3083442"/>
            <a:ext cx="2541181" cy="47846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81F4F1-32CD-414A-872C-7F85D35069A8}"/>
              </a:ext>
            </a:extLst>
          </p:cNvPr>
          <p:cNvCxnSpPr>
            <a:cxnSpLocks/>
            <a:stCxn id="7" idx="3"/>
            <a:endCxn id="3" idx="1"/>
          </p:cNvCxnSpPr>
          <p:nvPr/>
        </p:nvCxnSpPr>
        <p:spPr>
          <a:xfrm flipV="1">
            <a:off x="2360428" y="3322675"/>
            <a:ext cx="2307264" cy="35057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1AACCCE7-94CE-447A-C17C-4436DA99F5FE}"/>
              </a:ext>
            </a:extLst>
          </p:cNvPr>
          <p:cNvSpPr txBox="1"/>
          <p:nvPr/>
        </p:nvSpPr>
        <p:spPr>
          <a:xfrm>
            <a:off x="287079" y="2934585"/>
            <a:ext cx="207334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Give your key a name.</a:t>
            </a:r>
          </a:p>
          <a:p>
            <a:r>
              <a:rPr lang="en-US" dirty="0"/>
              <a:t>Maybe something that indicates the computer it’s from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C8F510C-5271-6818-B801-1EBFD580AAE1}"/>
              </a:ext>
            </a:extLst>
          </p:cNvPr>
          <p:cNvSpPr/>
          <p:nvPr/>
        </p:nvSpPr>
        <p:spPr>
          <a:xfrm>
            <a:off x="4667692" y="3987379"/>
            <a:ext cx="4582634" cy="10949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4CF2BF57-D4D7-12AF-02DA-4BF6BA38AD1F}"/>
              </a:ext>
            </a:extLst>
          </p:cNvPr>
          <p:cNvCxnSpPr>
            <a:cxnSpLocks/>
            <a:stCxn id="5" idx="3"/>
          </p:cNvCxnSpPr>
          <p:nvPr/>
        </p:nvCxnSpPr>
        <p:spPr>
          <a:xfrm flipV="1">
            <a:off x="9141278" y="3242930"/>
            <a:ext cx="906489" cy="74206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A00170A-76DE-78CA-DB01-90C938E7D939}"/>
              </a:ext>
            </a:extLst>
          </p:cNvPr>
          <p:cNvSpPr txBox="1"/>
          <p:nvPr/>
        </p:nvSpPr>
        <p:spPr>
          <a:xfrm>
            <a:off x="9388549" y="2871218"/>
            <a:ext cx="2090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Paste your key here</a:t>
            </a:r>
          </a:p>
        </p:txBody>
      </p:sp>
    </p:spTree>
    <p:extLst>
      <p:ext uri="{BB962C8B-B14F-4D97-AF65-F5344CB8AC3E}">
        <p14:creationId xmlns:p14="http://schemas.microsoft.com/office/powerpoint/2010/main" val="262416835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4BC6-C790-DA5B-9940-D3609971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into Rivanna – Option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CADA5-67D8-2E0F-FB40-6979EDD42C02}"/>
              </a:ext>
            </a:extLst>
          </p:cNvPr>
          <p:cNvSpPr txBox="1"/>
          <p:nvPr/>
        </p:nvSpPr>
        <p:spPr>
          <a:xfrm>
            <a:off x="2081048" y="1690688"/>
            <a:ext cx="484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On Demand </a:t>
            </a:r>
            <a:r>
              <a:rPr lang="en-US" dirty="0">
                <a:hlinkClick r:id="rId3"/>
              </a:rPr>
              <a:t>https://ood.hpc.virginia.edu/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CAA1AB-6DDF-EFF6-BE97-CC12E5EB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30" y="3240741"/>
            <a:ext cx="4423776" cy="286084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3682D5-391B-CD7F-7663-68CCBC068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251" y="3240741"/>
            <a:ext cx="4447182" cy="28608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8B311-4ADE-5863-E496-53EFDB764A68}"/>
              </a:ext>
            </a:extLst>
          </p:cNvPr>
          <p:cNvSpPr txBox="1"/>
          <p:nvPr/>
        </p:nvSpPr>
        <p:spPr>
          <a:xfrm>
            <a:off x="484094" y="2502077"/>
            <a:ext cx="193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Clusters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53AC8-8C4D-B2F6-69E1-13A4E84CF5AA}"/>
              </a:ext>
            </a:extLst>
          </p:cNvPr>
          <p:cNvSpPr txBox="1"/>
          <p:nvPr/>
        </p:nvSpPr>
        <p:spPr>
          <a:xfrm>
            <a:off x="3245224" y="2502077"/>
            <a:ext cx="285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HPC Shell Access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ECD0E8-915A-8176-3643-77452F948BA3}"/>
              </a:ext>
            </a:extLst>
          </p:cNvPr>
          <p:cNvSpPr/>
          <p:nvPr/>
        </p:nvSpPr>
        <p:spPr>
          <a:xfrm>
            <a:off x="5782235" y="4222376"/>
            <a:ext cx="914400" cy="9449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6808B726-8E21-A586-9756-6A9CF690046B}"/>
              </a:ext>
            </a:extLst>
          </p:cNvPr>
          <p:cNvCxnSpPr>
            <a:stCxn id="10" idx="2"/>
          </p:cNvCxnSpPr>
          <p:nvPr/>
        </p:nvCxnSpPr>
        <p:spPr>
          <a:xfrm>
            <a:off x="1452283" y="2871409"/>
            <a:ext cx="628765" cy="711763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8D021203-983D-D8F5-EC2E-4412E7A3D3F0}"/>
              </a:ext>
            </a:extLst>
          </p:cNvPr>
          <p:cNvCxnSpPr>
            <a:stCxn id="11" idx="2"/>
          </p:cNvCxnSpPr>
          <p:nvPr/>
        </p:nvCxnSpPr>
        <p:spPr>
          <a:xfrm flipH="1">
            <a:off x="2509284" y="2871409"/>
            <a:ext cx="2161328" cy="86061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251070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4132-491D-F93C-5166-AD75971C0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into Rivanna – Option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F97C6-B9E8-E6C4-FD66-97DE2CFCA8A7}"/>
              </a:ext>
            </a:extLst>
          </p:cNvPr>
          <p:cNvSpPr txBox="1"/>
          <p:nvPr/>
        </p:nvSpPr>
        <p:spPr>
          <a:xfrm>
            <a:off x="448236" y="1788459"/>
            <a:ext cx="6194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secure shell (SSH) in a Terminal: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ssh –Y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your_user_id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&gt;@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login.hpc.virginia.edu</a:t>
            </a:r>
            <a:endParaRPr lang="en-US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348BD7-4E6F-EE82-87DC-FF94DD9B7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0" y="3429000"/>
            <a:ext cx="5114365" cy="2742863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59D917-A4D3-DA91-3592-3A9360DA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848" y="2492651"/>
            <a:ext cx="5177528" cy="3469341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470B1FB1-658D-3A4F-1CFD-8EF07F39B65D}"/>
              </a:ext>
            </a:extLst>
          </p:cNvPr>
          <p:cNvSpPr/>
          <p:nvPr/>
        </p:nvSpPr>
        <p:spPr>
          <a:xfrm>
            <a:off x="6642848" y="4465674"/>
            <a:ext cx="2756333" cy="157361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85187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4B837-6E5E-5D2F-CB73-048EDD989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BB666-3FB4-2469-F149-AD41D416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main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F51DF-EFDF-B3C3-8674-2732AD097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124" y="1825625"/>
            <a:ext cx="8179676" cy="4351338"/>
          </a:xfrm>
        </p:spPr>
        <p:txBody>
          <a:bodyPr/>
          <a:lstStyle/>
          <a:p>
            <a:r>
              <a:rPr lang="en-US" b="1" dirty="0"/>
              <a:t>git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Unix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err="1"/>
              <a:t>slurm</a:t>
            </a:r>
            <a:endParaRPr lang="en-US" b="1" dirty="0"/>
          </a:p>
        </p:txBody>
      </p:sp>
      <p:pic>
        <p:nvPicPr>
          <p:cNvPr id="5" name="Picture 4" descr="Cartoon a cartoon of a person in front of a door&#10;&#10;AI-generated content may be incorrect.">
            <a:extLst>
              <a:ext uri="{FF2B5EF4-FFF2-40B4-BE49-F238E27FC236}">
                <a16:creationId xmlns:a16="http://schemas.microsoft.com/office/drawing/2014/main" id="{37020508-E4A8-22AF-39CC-7939898E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48" y="1375378"/>
            <a:ext cx="2201480" cy="2201480"/>
          </a:xfrm>
          <a:prstGeom prst="rect">
            <a:avLst/>
          </a:prstGeom>
        </p:spPr>
      </p:pic>
      <p:pic>
        <p:nvPicPr>
          <p:cNvPr id="7" name="Picture 6" descr="A cartoon character on a surfboard&#10;&#10;AI-generated content may be incorrect.">
            <a:extLst>
              <a:ext uri="{FF2B5EF4-FFF2-40B4-BE49-F238E27FC236}">
                <a16:creationId xmlns:a16="http://schemas.microsoft.com/office/drawing/2014/main" id="{1F26C7D0-C605-4A5F-72E9-B53754564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156" y="4136231"/>
            <a:ext cx="2985471" cy="22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451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7D78-CB4E-8807-E7C5-C63973BB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Command Line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3B7CC2-0BD2-B42A-6690-4162409332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38653" y="1595396"/>
            <a:ext cx="6433971" cy="449164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0964A6B-C332-E958-BEB2-50FCF720FA63}"/>
              </a:ext>
            </a:extLst>
          </p:cNvPr>
          <p:cNvSpPr/>
          <p:nvPr/>
        </p:nvSpPr>
        <p:spPr>
          <a:xfrm>
            <a:off x="2738654" y="2375338"/>
            <a:ext cx="1187888" cy="354415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FD656A4-FA07-6335-E47C-305CC930A624}"/>
              </a:ext>
            </a:extLst>
          </p:cNvPr>
          <p:cNvSpPr/>
          <p:nvPr/>
        </p:nvSpPr>
        <p:spPr>
          <a:xfrm>
            <a:off x="2738653" y="2743751"/>
            <a:ext cx="1900581" cy="29528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EC3ACDB-F02B-4CA9-ED16-F35028829015}"/>
              </a:ext>
            </a:extLst>
          </p:cNvPr>
          <p:cNvSpPr/>
          <p:nvPr/>
        </p:nvSpPr>
        <p:spPr>
          <a:xfrm>
            <a:off x="2738653" y="3053033"/>
            <a:ext cx="6311217" cy="127692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7B2368-B1B6-C2E7-4E2A-595174B330A6}"/>
              </a:ext>
            </a:extLst>
          </p:cNvPr>
          <p:cNvSpPr/>
          <p:nvPr/>
        </p:nvSpPr>
        <p:spPr>
          <a:xfrm>
            <a:off x="2738654" y="4666129"/>
            <a:ext cx="3810064" cy="1882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5D9AA85-4A1A-038F-52FE-CEB35743F019}"/>
              </a:ext>
            </a:extLst>
          </p:cNvPr>
          <p:cNvSpPr txBox="1"/>
          <p:nvPr/>
        </p:nvSpPr>
        <p:spPr>
          <a:xfrm>
            <a:off x="467834" y="1817862"/>
            <a:ext cx="15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Where are we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9B8DD64-EB24-29EB-7FC4-696E3D189688}"/>
              </a:ext>
            </a:extLst>
          </p:cNvPr>
          <p:cNvSpPr txBox="1"/>
          <p:nvPr/>
        </p:nvSpPr>
        <p:spPr>
          <a:xfrm>
            <a:off x="467834" y="2669703"/>
            <a:ext cx="14169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What is here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40BAE3F2-6A03-7D86-5E07-B7673075E0A2}"/>
              </a:ext>
            </a:extLst>
          </p:cNvPr>
          <p:cNvCxnSpPr>
            <a:stCxn id="11" idx="3"/>
            <a:endCxn id="7" idx="1"/>
          </p:cNvCxnSpPr>
          <p:nvPr/>
        </p:nvCxnSpPr>
        <p:spPr>
          <a:xfrm>
            <a:off x="2000113" y="2002528"/>
            <a:ext cx="738541" cy="550018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4C50085F-FCC9-E8D2-75A7-F3B66EF4E878}"/>
              </a:ext>
            </a:extLst>
          </p:cNvPr>
          <p:cNvCxnSpPr>
            <a:cxnSpLocks/>
            <a:endCxn id="8" idx="1"/>
          </p:cNvCxnSpPr>
          <p:nvPr/>
        </p:nvCxnSpPr>
        <p:spPr>
          <a:xfrm>
            <a:off x="1867601" y="2854369"/>
            <a:ext cx="871052" cy="3702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F8BF49B-3FF6-3883-2F8F-D02608A377BB}"/>
              </a:ext>
            </a:extLst>
          </p:cNvPr>
          <p:cNvSpPr txBox="1"/>
          <p:nvPr/>
        </p:nvSpPr>
        <p:spPr>
          <a:xfrm>
            <a:off x="9504737" y="2482396"/>
            <a:ext cx="255181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Clone repository into your home directory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70314B40-A51D-DD61-F600-E81FB1C7C324}"/>
              </a:ext>
            </a:extLst>
          </p:cNvPr>
          <p:cNvCxnSpPr>
            <a:cxnSpLocks/>
          </p:cNvCxnSpPr>
          <p:nvPr/>
        </p:nvCxnSpPr>
        <p:spPr>
          <a:xfrm flipV="1">
            <a:off x="9049870" y="2831833"/>
            <a:ext cx="492025" cy="897441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6B30BE20-9F55-AC40-C87A-5BDE9D5093D5}"/>
              </a:ext>
            </a:extLst>
          </p:cNvPr>
          <p:cNvSpPr txBox="1"/>
          <p:nvPr/>
        </p:nvSpPr>
        <p:spPr>
          <a:xfrm>
            <a:off x="202020" y="4486940"/>
            <a:ext cx="206271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Move into directory and see what is there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9AD63E6-DA19-D710-CAEC-A002989F357D}"/>
              </a:ext>
            </a:extLst>
          </p:cNvPr>
          <p:cNvCxnSpPr>
            <a:cxnSpLocks/>
            <a:stCxn id="21" idx="3"/>
            <a:endCxn id="10" idx="1"/>
          </p:cNvCxnSpPr>
          <p:nvPr/>
        </p:nvCxnSpPr>
        <p:spPr>
          <a:xfrm flipV="1">
            <a:off x="2264736" y="4760259"/>
            <a:ext cx="473918" cy="18834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865728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CB11AB-8644-9704-EAE8-405B5181D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change!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150CBCB-61FE-8750-6285-055734B47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36" y="1956228"/>
            <a:ext cx="4765862" cy="2575019"/>
          </a:xfrm>
          <a:prstGeom prst="rect">
            <a:avLst/>
          </a:prstGeom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B7A9980-A1C3-B192-E28B-530126A5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480" y="3814016"/>
            <a:ext cx="5041918" cy="2678859"/>
          </a:xfrm>
          <a:prstGeom prst="rect">
            <a:avLst/>
          </a:prstGeom>
        </p:spPr>
      </p:pic>
      <p:sp>
        <p:nvSpPr>
          <p:cNvPr id="9" name="Bent-Up Arrow 8">
            <a:extLst>
              <a:ext uri="{FF2B5EF4-FFF2-40B4-BE49-F238E27FC236}">
                <a16:creationId xmlns:a16="http://schemas.microsoft.com/office/drawing/2014/main" id="{912094BE-588A-D5BA-A53C-5D3F97CF868C}"/>
              </a:ext>
            </a:extLst>
          </p:cNvPr>
          <p:cNvSpPr/>
          <p:nvPr/>
        </p:nvSpPr>
        <p:spPr>
          <a:xfrm rot="5400000">
            <a:off x="4939862" y="4813738"/>
            <a:ext cx="1093076" cy="12192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1321B2-439D-7CC1-300B-98D7E0FCB731}"/>
              </a:ext>
            </a:extLst>
          </p:cNvPr>
          <p:cNvSpPr txBox="1"/>
          <p:nvPr/>
        </p:nvSpPr>
        <p:spPr>
          <a:xfrm>
            <a:off x="1040219" y="1494133"/>
            <a:ext cx="72935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your local version of </a:t>
            </a:r>
            <a:r>
              <a:rPr lang="en-US" dirty="0" err="1"/>
              <a:t>Rstudio</a:t>
            </a:r>
            <a:r>
              <a:rPr lang="en-US" dirty="0"/>
              <a:t>, open the R file and change a line of code</a:t>
            </a:r>
          </a:p>
        </p:txBody>
      </p:sp>
    </p:spTree>
    <p:extLst>
      <p:ext uri="{BB962C8B-B14F-4D97-AF65-F5344CB8AC3E}">
        <p14:creationId xmlns:p14="http://schemas.microsoft.com/office/powerpoint/2010/main" val="3596331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1514-DC1D-D1C1-050B-C39AB235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commit!</a:t>
            </a:r>
          </a:p>
        </p:txBody>
      </p:sp>
      <p:pic>
        <p:nvPicPr>
          <p:cNvPr id="4" name="Picture 3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2AB7F4A8-EE7C-4825-F3D9-7367B95D5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1670"/>
            <a:ext cx="4961267" cy="2562412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AA4AF2-8865-2C7E-12AD-E716BFBD6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91" y="3582894"/>
            <a:ext cx="5093609" cy="2616200"/>
          </a:xfrm>
          <a:prstGeom prst="rect">
            <a:avLst/>
          </a:prstGeom>
        </p:spPr>
      </p:pic>
      <p:sp>
        <p:nvSpPr>
          <p:cNvPr id="7" name="Bent-Up Arrow 6">
            <a:extLst>
              <a:ext uri="{FF2B5EF4-FFF2-40B4-BE49-F238E27FC236}">
                <a16:creationId xmlns:a16="http://schemas.microsoft.com/office/drawing/2014/main" id="{3AB92B0E-9027-6F2D-BD8A-A90393615051}"/>
              </a:ext>
            </a:extLst>
          </p:cNvPr>
          <p:cNvSpPr/>
          <p:nvPr/>
        </p:nvSpPr>
        <p:spPr>
          <a:xfrm rot="5400000">
            <a:off x="4264091" y="4654250"/>
            <a:ext cx="1093076" cy="12192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4B8BBC7-BE12-B6DB-A4C4-9994B6B1B342}"/>
              </a:ext>
            </a:extLst>
          </p:cNvPr>
          <p:cNvSpPr txBox="1"/>
          <p:nvPr/>
        </p:nvSpPr>
        <p:spPr>
          <a:xfrm>
            <a:off x="838200" y="1406847"/>
            <a:ext cx="6111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In </a:t>
            </a:r>
            <a:r>
              <a:rPr lang="en-US" dirty="0" err="1"/>
              <a:t>Rstudio</a:t>
            </a:r>
            <a:r>
              <a:rPr lang="en-US" dirty="0"/>
              <a:t>, open the Git section and “stage” the changed file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F4F16F-BE54-682C-C42F-F2DFF7032AF4}"/>
              </a:ext>
            </a:extLst>
          </p:cNvPr>
          <p:cNvSpPr/>
          <p:nvPr/>
        </p:nvSpPr>
        <p:spPr>
          <a:xfrm>
            <a:off x="6639429" y="3668386"/>
            <a:ext cx="611976" cy="3507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D9C6BB4-34D1-25FD-98F0-194957335BBE}"/>
              </a:ext>
            </a:extLst>
          </p:cNvPr>
          <p:cNvSpPr txBox="1"/>
          <p:nvPr/>
        </p:nvSpPr>
        <p:spPr>
          <a:xfrm>
            <a:off x="6549656" y="2828260"/>
            <a:ext cx="167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Select Commit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877F204-6E9C-E162-ABA1-95AB2CE803EE}"/>
              </a:ext>
            </a:extLst>
          </p:cNvPr>
          <p:cNvSpPr/>
          <p:nvPr/>
        </p:nvSpPr>
        <p:spPr>
          <a:xfrm>
            <a:off x="838200" y="2557049"/>
            <a:ext cx="320749" cy="26085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76245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16223-9805-3414-3E8D-A150998A7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the change!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679042-2EA2-F133-0EAF-039A3857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90" y="2460813"/>
            <a:ext cx="4878960" cy="3146611"/>
          </a:xfrm>
          <a:prstGeom prst="rect">
            <a:avLst/>
          </a:prstGeom>
        </p:spPr>
      </p:pic>
      <p:pic>
        <p:nvPicPr>
          <p:cNvPr id="6" name="Picture 5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A541D439-B366-22E5-6AB3-B1B945C2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00432" y="3540795"/>
            <a:ext cx="5580529" cy="28078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E723E34E-0427-2C74-7621-5737913FAC6F}"/>
              </a:ext>
            </a:extLst>
          </p:cNvPr>
          <p:cNvSpPr/>
          <p:nvPr/>
        </p:nvSpPr>
        <p:spPr>
          <a:xfrm>
            <a:off x="4954771" y="3540795"/>
            <a:ext cx="484455" cy="265661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C0E1D4B-B08C-0F73-47EA-D15017E1DD65}"/>
              </a:ext>
            </a:extLst>
          </p:cNvPr>
          <p:cNvSpPr txBox="1"/>
          <p:nvPr/>
        </p:nvSpPr>
        <p:spPr>
          <a:xfrm>
            <a:off x="5986131" y="2264736"/>
            <a:ext cx="440187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After adding a commit message (required), select the commit button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7EB09B73-98A4-EDE2-9E66-577F01D0C4FB}"/>
              </a:ext>
            </a:extLst>
          </p:cNvPr>
          <p:cNvSpPr/>
          <p:nvPr/>
        </p:nvSpPr>
        <p:spPr>
          <a:xfrm>
            <a:off x="5613991" y="4518837"/>
            <a:ext cx="482009" cy="318977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87056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62DEF-9ECE-2921-8211-214A49ED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the change!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9FA0FD3-66FB-B81B-EFF0-5BB616711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607" y="2686876"/>
            <a:ext cx="6595409" cy="31889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39A2FE8-E99A-E85D-74A7-75539C3AB8F8}"/>
              </a:ext>
            </a:extLst>
          </p:cNvPr>
          <p:cNvSpPr txBox="1"/>
          <p:nvPr/>
        </p:nvSpPr>
        <p:spPr>
          <a:xfrm>
            <a:off x="2923953" y="2004116"/>
            <a:ext cx="419384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After committing, select the Push button</a:t>
            </a:r>
          </a:p>
        </p:txBody>
      </p:sp>
    </p:spTree>
    <p:extLst>
      <p:ext uri="{BB962C8B-B14F-4D97-AF65-F5344CB8AC3E}">
        <p14:creationId xmlns:p14="http://schemas.microsoft.com/office/powerpoint/2010/main" val="308673294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CE829-F8FA-D2EE-F3B5-06ABF86E6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the change (on Rivanna)!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99E0562-B140-76D8-A137-6ECA7D592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65460" y="1690688"/>
            <a:ext cx="6698494" cy="466164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D58E92C-7570-87F4-675A-FE74CE47B461}"/>
              </a:ext>
            </a:extLst>
          </p:cNvPr>
          <p:cNvSpPr/>
          <p:nvPr/>
        </p:nvSpPr>
        <p:spPr>
          <a:xfrm>
            <a:off x="3565460" y="1690687"/>
            <a:ext cx="6609898" cy="21901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F05F259-5102-801E-0FBB-7039026B53D5}"/>
              </a:ext>
            </a:extLst>
          </p:cNvPr>
          <p:cNvSpPr txBox="1"/>
          <p:nvPr/>
        </p:nvSpPr>
        <p:spPr>
          <a:xfrm>
            <a:off x="361507" y="2126512"/>
            <a:ext cx="19329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Pull in the change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C0D51905-318A-604C-CC65-85BAB1C92280}"/>
              </a:ext>
            </a:extLst>
          </p:cNvPr>
          <p:cNvCxnSpPr>
            <a:stCxn id="7" idx="3"/>
          </p:cNvCxnSpPr>
          <p:nvPr/>
        </p:nvCxnSpPr>
        <p:spPr>
          <a:xfrm flipV="1">
            <a:off x="2294408" y="2126512"/>
            <a:ext cx="1271052" cy="1846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2D600654-C95A-EC5E-AD24-2801B53CECC0}"/>
              </a:ext>
            </a:extLst>
          </p:cNvPr>
          <p:cNvSpPr/>
          <p:nvPr/>
        </p:nvSpPr>
        <p:spPr>
          <a:xfrm>
            <a:off x="3565460" y="3880884"/>
            <a:ext cx="5121340" cy="2190197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ADB1FEC-A1C1-A7CE-97FD-E655D794DDBA}"/>
              </a:ext>
            </a:extLst>
          </p:cNvPr>
          <p:cNvSpPr txBox="1"/>
          <p:nvPr/>
        </p:nvSpPr>
        <p:spPr>
          <a:xfrm>
            <a:off x="510363" y="4412512"/>
            <a:ext cx="19652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Check that the file has changed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FA9A260-077B-1207-635E-017350215344}"/>
              </a:ext>
            </a:extLst>
          </p:cNvPr>
          <p:cNvCxnSpPr>
            <a:stCxn id="11" idx="3"/>
            <a:endCxn id="10" idx="1"/>
          </p:cNvCxnSpPr>
          <p:nvPr/>
        </p:nvCxnSpPr>
        <p:spPr>
          <a:xfrm>
            <a:off x="2475614" y="4735678"/>
            <a:ext cx="1089846" cy="240305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415158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2C93-279A-708E-D142-3BB58009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7163A-6305-424F-F027-BE54CDB9B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job with </a:t>
            </a:r>
            <a:r>
              <a:rPr lang="en-US" dirty="0" err="1"/>
              <a:t>slurm</a:t>
            </a:r>
            <a:endParaRPr lang="en-US" dirty="0"/>
          </a:p>
          <a:p>
            <a:r>
              <a:rPr lang="en-US" dirty="0"/>
              <a:t>Job had error, read file to see why</a:t>
            </a:r>
          </a:p>
          <a:p>
            <a:r>
              <a:rPr lang="en-US" dirty="0"/>
              <a:t>Load R and install missing package</a:t>
            </a:r>
          </a:p>
          <a:p>
            <a:r>
              <a:rPr lang="en-US" dirty="0"/>
              <a:t>Submit job again</a:t>
            </a:r>
          </a:p>
          <a:p>
            <a:r>
              <a:rPr lang="en-US" dirty="0"/>
              <a:t>Monitor job in the queue</a:t>
            </a:r>
          </a:p>
          <a:p>
            <a:r>
              <a:rPr lang="en-US" dirty="0"/>
              <a:t>Check results</a:t>
            </a:r>
          </a:p>
        </p:txBody>
      </p:sp>
    </p:spTree>
    <p:extLst>
      <p:ext uri="{BB962C8B-B14F-4D97-AF65-F5344CB8AC3E}">
        <p14:creationId xmlns:p14="http://schemas.microsoft.com/office/powerpoint/2010/main" val="347698772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505FE68-7533-AFD5-6C61-3F1527CA1E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is </a:t>
            </a:r>
            <a:r>
              <a:rPr lang="en-US" dirty="0" err="1"/>
              <a:t>slurm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0BEA72-1CC0-A14B-68BD-548EDD81C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7285074" cy="4351338"/>
          </a:xfrm>
        </p:spPr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 err="1"/>
              <a:t>slurm</a:t>
            </a:r>
            <a:r>
              <a:rPr lang="en-US" dirty="0"/>
              <a:t> manages the execution of your big jobs on an HPC network</a:t>
            </a:r>
          </a:p>
          <a:p>
            <a:pPr>
              <a:lnSpc>
                <a:spcPct val="110000"/>
              </a:lnSpc>
            </a:pPr>
            <a:r>
              <a:rPr lang="en-US" dirty="0"/>
              <a:t>Jobs are submitted to the </a:t>
            </a:r>
            <a:r>
              <a:rPr lang="en-US" dirty="0" err="1"/>
              <a:t>slurm</a:t>
            </a:r>
            <a:r>
              <a:rPr lang="en-US" dirty="0"/>
              <a:t> controller, which queues them until the system is ready to run them. </a:t>
            </a:r>
          </a:p>
          <a:p>
            <a:pPr>
              <a:lnSpc>
                <a:spcPct val="110000"/>
              </a:lnSpc>
            </a:pPr>
            <a:r>
              <a:rPr lang="en-US" dirty="0"/>
              <a:t>The controller selects which jobs to run, when to run them, and how to place them on the compute node or nodes, according to a predetermined site policy meant to balance competing user needs and to maximize efficient use of cluster resources.</a:t>
            </a:r>
          </a:p>
        </p:txBody>
      </p:sp>
      <p:pic>
        <p:nvPicPr>
          <p:cNvPr id="5" name="Picture 4" descr="A blue squares on a black background&#10;&#10;AI-generated content may be incorrect.">
            <a:extLst>
              <a:ext uri="{FF2B5EF4-FFF2-40B4-BE49-F238E27FC236}">
                <a16:creationId xmlns:a16="http://schemas.microsoft.com/office/drawing/2014/main" id="{C9D478B3-136D-9B3A-8E4A-D2DA51AD7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60161" y="1889532"/>
            <a:ext cx="3648768" cy="33386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0729898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B8E1A-C4CB-66CB-136E-A5AD15E1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slurm</a:t>
            </a:r>
            <a:r>
              <a:rPr lang="en-US" dirty="0"/>
              <a:t> batch file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A61FD8-20BC-4D26-C47C-28E43DA3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49897" y="1690688"/>
            <a:ext cx="4330700" cy="41656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7E9ACF-C6DA-1699-3998-DC9F2F7E8DA9}"/>
              </a:ext>
            </a:extLst>
          </p:cNvPr>
          <p:cNvSpPr txBox="1"/>
          <p:nvPr/>
        </p:nvSpPr>
        <p:spPr>
          <a:xfrm>
            <a:off x="691118" y="2009552"/>
            <a:ext cx="21903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Number of nodes needed (has to be 1)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D4E2DD6-980E-C07D-F363-73CC0142CE8B}"/>
              </a:ext>
            </a:extLst>
          </p:cNvPr>
          <p:cNvSpPr txBox="1"/>
          <p:nvPr/>
        </p:nvSpPr>
        <p:spPr>
          <a:xfrm>
            <a:off x="8357191" y="2332717"/>
            <a:ext cx="32890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Total time needed for execution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A2A2608-4D2D-7AD3-D82B-8C469F57B893}"/>
              </a:ext>
            </a:extLst>
          </p:cNvPr>
          <p:cNvSpPr txBox="1"/>
          <p:nvPr/>
        </p:nvSpPr>
        <p:spPr>
          <a:xfrm>
            <a:off x="372140" y="3398840"/>
            <a:ext cx="2959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Define output and error files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708A47-6B3E-7C52-9E7E-7C3B869416C0}"/>
              </a:ext>
            </a:extLst>
          </p:cNvPr>
          <p:cNvSpPr txBox="1"/>
          <p:nvPr/>
        </p:nvSpPr>
        <p:spPr>
          <a:xfrm>
            <a:off x="8498826" y="3609018"/>
            <a:ext cx="20612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List your allocation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7E64596-8E4D-E866-9CE0-265AB408F4B3}"/>
              </a:ext>
            </a:extLst>
          </p:cNvPr>
          <p:cNvSpPr txBox="1"/>
          <p:nvPr/>
        </p:nvSpPr>
        <p:spPr>
          <a:xfrm>
            <a:off x="691117" y="4511129"/>
            <a:ext cx="24667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How much memory and CPUs are needed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062DB11-18E5-6728-CA83-D38B0B6C47B1}"/>
              </a:ext>
            </a:extLst>
          </p:cNvPr>
          <p:cNvCxnSpPr>
            <a:stCxn id="6" idx="3"/>
          </p:cNvCxnSpPr>
          <p:nvPr/>
        </p:nvCxnSpPr>
        <p:spPr>
          <a:xfrm>
            <a:off x="2881424" y="2332718"/>
            <a:ext cx="1477925" cy="4742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1A0C5479-1242-C8E7-084E-AEA0CDE47CC7}"/>
              </a:ext>
            </a:extLst>
          </p:cNvPr>
          <p:cNvCxnSpPr>
            <a:cxnSpLocks/>
            <a:stCxn id="7" idx="1"/>
          </p:cNvCxnSpPr>
          <p:nvPr/>
        </p:nvCxnSpPr>
        <p:spPr>
          <a:xfrm flipH="1">
            <a:off x="6209414" y="2517383"/>
            <a:ext cx="2147777" cy="47427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DFC464BB-61B1-2697-F152-0BFF4D3CFC9B}"/>
              </a:ext>
            </a:extLst>
          </p:cNvPr>
          <p:cNvSpPr txBox="1"/>
          <p:nvPr/>
        </p:nvSpPr>
        <p:spPr>
          <a:xfrm>
            <a:off x="8357191" y="4511129"/>
            <a:ext cx="8665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R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7A9B5E3-2008-6848-E489-AB9D0772F4CC}"/>
              </a:ext>
            </a:extLst>
          </p:cNvPr>
          <p:cNvSpPr txBox="1"/>
          <p:nvPr/>
        </p:nvSpPr>
        <p:spPr>
          <a:xfrm>
            <a:off x="5392395" y="6246690"/>
            <a:ext cx="16340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Run the script!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82F2AEFD-0E80-7009-4A65-3C4FB6925EEB}"/>
              </a:ext>
            </a:extLst>
          </p:cNvPr>
          <p:cNvCxnSpPr>
            <a:cxnSpLocks/>
            <a:stCxn id="8" idx="3"/>
          </p:cNvCxnSpPr>
          <p:nvPr/>
        </p:nvCxnSpPr>
        <p:spPr>
          <a:xfrm flipV="1">
            <a:off x="3331668" y="3398840"/>
            <a:ext cx="1054480" cy="184666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BE6292E3-A9A7-B33B-D2AF-40B32F40AEC0}"/>
              </a:ext>
            </a:extLst>
          </p:cNvPr>
          <p:cNvCxnSpPr>
            <a:cxnSpLocks/>
            <a:endCxn id="9" idx="1"/>
          </p:cNvCxnSpPr>
          <p:nvPr/>
        </p:nvCxnSpPr>
        <p:spPr>
          <a:xfrm flipV="1">
            <a:off x="7762472" y="3793684"/>
            <a:ext cx="736354" cy="5736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C9E2EBC-ADCF-E6CD-6A90-4B1E150C6C25}"/>
              </a:ext>
            </a:extLst>
          </p:cNvPr>
          <p:cNvCxnSpPr>
            <a:cxnSpLocks/>
            <a:stCxn id="10" idx="3"/>
          </p:cNvCxnSpPr>
          <p:nvPr/>
        </p:nvCxnSpPr>
        <p:spPr>
          <a:xfrm flipV="1">
            <a:off x="3157871" y="4175351"/>
            <a:ext cx="1228277" cy="65894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BB2F7170-44CE-ADBD-9A48-5EFDDB753E21}"/>
              </a:ext>
            </a:extLst>
          </p:cNvPr>
          <p:cNvCxnSpPr>
            <a:cxnSpLocks/>
            <a:stCxn id="16" idx="1"/>
          </p:cNvCxnSpPr>
          <p:nvPr/>
        </p:nvCxnSpPr>
        <p:spPr>
          <a:xfrm flipH="1">
            <a:off x="6655981" y="4695795"/>
            <a:ext cx="1701210" cy="4803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39457D8F-128F-88C6-1259-2ECBB45FA3B7}"/>
              </a:ext>
            </a:extLst>
          </p:cNvPr>
          <p:cNvCxnSpPr>
            <a:cxnSpLocks/>
            <a:stCxn id="17" idx="0"/>
          </p:cNvCxnSpPr>
          <p:nvPr/>
        </p:nvCxnSpPr>
        <p:spPr>
          <a:xfrm flipH="1" flipV="1">
            <a:off x="6069568" y="5725203"/>
            <a:ext cx="139846" cy="521487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87705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F8A2-2760-79E7-9C94-0F4CBF7A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the job (but it goes wrong)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18768A8-6583-B837-8DAA-64504A32D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70323" y="1945942"/>
            <a:ext cx="7772400" cy="214261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53457DB8-DAC5-493F-6A69-2DEA85C81885}"/>
              </a:ext>
            </a:extLst>
          </p:cNvPr>
          <p:cNvSpPr txBox="1"/>
          <p:nvPr/>
        </p:nvSpPr>
        <p:spPr>
          <a:xfrm>
            <a:off x="2137144" y="4428648"/>
            <a:ext cx="6620723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 the job using the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 command with the </a:t>
            </a:r>
            <a:r>
              <a:rPr lang="en-US" dirty="0" err="1"/>
              <a:t>slurm</a:t>
            </a:r>
            <a:r>
              <a:rPr lang="en-US" dirty="0"/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status of job using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dirty="0">
                <a:cs typeface="Courier New" panose="02070309020205020404" pitchFamily="49" charset="0"/>
              </a:rPr>
              <a:t>; job is not listed!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List files, output image is not there!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Read </a:t>
            </a:r>
            <a:r>
              <a:rPr lang="en-US" dirty="0" err="1">
                <a:cs typeface="Courier New" panose="02070309020205020404" pitchFamily="49" charset="0"/>
              </a:rPr>
              <a:t>slurm</a:t>
            </a:r>
            <a:r>
              <a:rPr lang="en-US" dirty="0">
                <a:cs typeface="Courier New" panose="02070309020205020404" pitchFamily="49" charset="0"/>
              </a:rPr>
              <a:t> output file; empty!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Read error file; MISSING R PACKAGE!</a:t>
            </a:r>
          </a:p>
        </p:txBody>
      </p:sp>
    </p:spTree>
    <p:extLst>
      <p:ext uri="{BB962C8B-B14F-4D97-AF65-F5344CB8AC3E}">
        <p14:creationId xmlns:p14="http://schemas.microsoft.com/office/powerpoint/2010/main" val="33203931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BF22-1811-2282-17AA-6DB6B3E8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git</a:t>
            </a:r>
            <a:r>
              <a:rPr lang="en-US" sz="4000" dirty="0"/>
              <a:t> is a way to store and version control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0DBB-E25E-E779-0A22-D6F1F28E7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“A system that tracks every change to your files over time, like an unlimited </a:t>
            </a:r>
            <a:r>
              <a:rPr lang="en-US" b="1" dirty="0"/>
              <a:t>undo</a:t>
            </a:r>
            <a:r>
              <a:rPr lang="en-US" dirty="0"/>
              <a:t> button with a complete history”</a:t>
            </a:r>
          </a:p>
          <a:p>
            <a:pPr>
              <a:lnSpc>
                <a:spcPct val="110000"/>
              </a:lnSpc>
            </a:pPr>
            <a:r>
              <a:rPr lang="en-US" dirty="0"/>
              <a:t>Provides an interface for </a:t>
            </a:r>
            <a:r>
              <a:rPr lang="en-US" b="1" dirty="0"/>
              <a:t>who</a:t>
            </a:r>
            <a:r>
              <a:rPr lang="en-US" dirty="0"/>
              <a:t> made the changes and </a:t>
            </a:r>
            <a:r>
              <a:rPr lang="en-US" b="1" dirty="0"/>
              <a:t>why</a:t>
            </a:r>
            <a:r>
              <a:rPr lang="en-US" dirty="0"/>
              <a:t> they were made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Allows for easy collaboration between a team of researchers</a:t>
            </a:r>
          </a:p>
          <a:p>
            <a:pPr>
              <a:lnSpc>
                <a:spcPct val="110000"/>
              </a:lnSpc>
            </a:pPr>
            <a:r>
              <a:rPr lang="en-US" dirty="0"/>
              <a:t>Can roll back to a </a:t>
            </a:r>
            <a:r>
              <a:rPr lang="en-US" b="1" dirty="0"/>
              <a:t>previous version</a:t>
            </a:r>
            <a:r>
              <a:rPr lang="en-US" dirty="0"/>
              <a:t> as they are all preserved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ensure </a:t>
            </a:r>
            <a:r>
              <a:rPr lang="en-US" b="1" dirty="0"/>
              <a:t>reproducibility</a:t>
            </a:r>
            <a:r>
              <a:rPr lang="en-US" dirty="0"/>
              <a:t> of an analysis</a:t>
            </a:r>
          </a:p>
          <a:p>
            <a:pPr>
              <a:lnSpc>
                <a:spcPct val="110000"/>
              </a:lnSpc>
            </a:pPr>
            <a:r>
              <a:rPr lang="en-US" dirty="0"/>
              <a:t>A </a:t>
            </a:r>
            <a:r>
              <a:rPr lang="en-US" b="1" dirty="0"/>
              <a:t>central repository</a:t>
            </a:r>
            <a:r>
              <a:rPr lang="en-US" dirty="0"/>
              <a:t> (</a:t>
            </a:r>
            <a:r>
              <a:rPr lang="en-US" dirty="0" err="1"/>
              <a:t>Github</a:t>
            </a:r>
            <a:r>
              <a:rPr lang="en-US" dirty="0"/>
              <a:t>, Gitlab) that can be shared amongst team members and external collaborators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Even for just an individual to share between different computers …</a:t>
            </a:r>
          </a:p>
          <a:p>
            <a:pPr>
              <a:lnSpc>
                <a:spcPct val="110000"/>
              </a:lnSpc>
            </a:pPr>
            <a:r>
              <a:rPr lang="en-US" b="1" dirty="0"/>
              <a:t>git</a:t>
            </a:r>
            <a:r>
              <a:rPr lang="en-US" dirty="0"/>
              <a:t> is meant for </a:t>
            </a:r>
            <a:r>
              <a:rPr lang="en-US" b="1" dirty="0"/>
              <a:t>code </a:t>
            </a:r>
            <a:r>
              <a:rPr lang="en-US" dirty="0"/>
              <a:t>and </a:t>
            </a:r>
            <a:r>
              <a:rPr lang="en-US" b="1" u="sng" dirty="0">
                <a:solidFill>
                  <a:srgbClr val="FF0000"/>
                </a:solidFill>
              </a:rPr>
              <a:t>NOT</a:t>
            </a:r>
            <a:r>
              <a:rPr lang="en-US" dirty="0"/>
              <a:t> </a:t>
            </a:r>
            <a:r>
              <a:rPr lang="en-US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92679385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4510-6C83-70F9-7B7B-EC8B7DD8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R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9B85870-4634-BBA5-BF19-2EEDB16DCE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14973" y="3652815"/>
            <a:ext cx="7772400" cy="121104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31898C7-D535-FF1F-810B-CBD7D6BADE10}"/>
              </a:ext>
            </a:extLst>
          </p:cNvPr>
          <p:cNvSpPr txBox="1"/>
          <p:nvPr/>
        </p:nvSpPr>
        <p:spPr>
          <a:xfrm>
            <a:off x="2626242" y="2434856"/>
            <a:ext cx="59458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Load the modules just like they were listed in the </a:t>
            </a:r>
            <a:r>
              <a:rPr lang="en-US" dirty="0" err="1"/>
              <a:t>slurm</a:t>
            </a:r>
            <a:r>
              <a:rPr lang="en-US" dirty="0"/>
              <a:t> file</a:t>
            </a:r>
          </a:p>
          <a:p>
            <a:r>
              <a:rPr lang="en-US" dirty="0"/>
              <a:t>(otherwise, R will not open)</a:t>
            </a:r>
          </a:p>
        </p:txBody>
      </p:sp>
    </p:spTree>
    <p:extLst>
      <p:ext uri="{BB962C8B-B14F-4D97-AF65-F5344CB8AC3E}">
        <p14:creationId xmlns:p14="http://schemas.microsoft.com/office/powerpoint/2010/main" val="284585548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B1FF-B767-CB55-A50B-3A82345F3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missing R Package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99860F2-D890-348D-22B5-ACFBCFCA2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27119" y="1874396"/>
            <a:ext cx="6465118" cy="419056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FDEA3E4-AECC-7D0F-2ABE-871B74F1A8D9}"/>
              </a:ext>
            </a:extLst>
          </p:cNvPr>
          <p:cNvSpPr txBox="1"/>
          <p:nvPr/>
        </p:nvSpPr>
        <p:spPr>
          <a:xfrm>
            <a:off x="393405" y="2668773"/>
            <a:ext cx="334925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Find the installation command from the repository:</a:t>
            </a:r>
          </a:p>
          <a:p>
            <a:r>
              <a:rPr lang="en-US" dirty="0">
                <a:hlinkClick r:id="rId3"/>
              </a:rPr>
              <a:t>https://github.com/lawsonvt/xmastree</a:t>
            </a:r>
            <a:endParaRPr lang="en-US" dirty="0"/>
          </a:p>
          <a:p>
            <a:endParaRPr lang="en-US" dirty="0"/>
          </a:p>
          <a:p>
            <a:r>
              <a:rPr lang="en-US" dirty="0"/>
              <a:t>Note: you may also need to install the R packages “</a:t>
            </a:r>
            <a:r>
              <a:rPr lang="en-US" dirty="0" err="1"/>
              <a:t>devtools</a:t>
            </a:r>
            <a:r>
              <a:rPr lang="en-US" dirty="0"/>
              <a:t>” and “ggplot2”</a:t>
            </a:r>
          </a:p>
        </p:txBody>
      </p:sp>
    </p:spTree>
    <p:extLst>
      <p:ext uri="{BB962C8B-B14F-4D97-AF65-F5344CB8AC3E}">
        <p14:creationId xmlns:p14="http://schemas.microsoft.com/office/powerpoint/2010/main" val="17723946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DC6E3-62BE-EB32-975C-D9A5C9CA9F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the job again (success this time!)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E81A7274-CCD0-0C41-472A-32193E6E9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9524" y="1690688"/>
            <a:ext cx="6953155" cy="303902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8DAAD0-8238-3758-9893-906BE460E968}"/>
              </a:ext>
            </a:extLst>
          </p:cNvPr>
          <p:cNvSpPr txBox="1"/>
          <p:nvPr/>
        </p:nvSpPr>
        <p:spPr>
          <a:xfrm>
            <a:off x="2605739" y="4876320"/>
            <a:ext cx="6620723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Submit the job using the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sbatch</a:t>
            </a:r>
            <a:r>
              <a:rPr lang="en-US" dirty="0"/>
              <a:t> command with the </a:t>
            </a:r>
            <a:r>
              <a:rPr lang="en-US" dirty="0" err="1"/>
              <a:t>slurm</a:t>
            </a:r>
            <a:r>
              <a:rPr lang="en-US" dirty="0"/>
              <a:t> file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status of job using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dirty="0">
                <a:cs typeface="Courier New" panose="02070309020205020404" pitchFamily="49" charset="0"/>
              </a:rPr>
              <a:t>; job is </a:t>
            </a:r>
            <a:r>
              <a:rPr lang="en-US" b="1" dirty="0">
                <a:cs typeface="Courier New" panose="02070309020205020404" pitchFamily="49" charset="0"/>
              </a:rPr>
              <a:t>P</a:t>
            </a:r>
            <a:r>
              <a:rPr lang="en-US" dirty="0">
                <a:cs typeface="Courier New" panose="02070309020205020404" pitchFamily="49" charset="0"/>
              </a:rPr>
              <a:t>ending!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status of job using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dirty="0">
                <a:cs typeface="Courier New" panose="02070309020205020404" pitchFamily="49" charset="0"/>
              </a:rPr>
              <a:t>; job is </a:t>
            </a:r>
            <a:r>
              <a:rPr lang="en-US" b="1" dirty="0">
                <a:cs typeface="Courier New" panose="02070309020205020404" pitchFamily="49" charset="0"/>
              </a:rPr>
              <a:t>R</a:t>
            </a:r>
            <a:r>
              <a:rPr lang="en-US" dirty="0">
                <a:cs typeface="Courier New" panose="02070309020205020404" pitchFamily="49" charset="0"/>
              </a:rPr>
              <a:t>unning!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Check status of job using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squeue</a:t>
            </a:r>
            <a:r>
              <a:rPr lang="en-US" dirty="0">
                <a:cs typeface="Courier New" panose="02070309020205020404" pitchFamily="49" charset="0"/>
              </a:rPr>
              <a:t>; job is done!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List files; see that output image has been created!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>
                <a:cs typeface="Courier New" panose="02070309020205020404" pitchFamily="49" charset="0"/>
              </a:rPr>
              <a:t>Check output file; output is correct!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260896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D7E5CA-A0E0-F9B1-06A7-73384C43DAD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Find the tree!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8345E331-D1BD-54DC-B2BF-8D5767785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2873246"/>
            <a:ext cx="6122714" cy="3816545"/>
          </a:xfrm>
          <a:prstGeom prst="rect">
            <a:avLst/>
          </a:prstGeom>
        </p:spPr>
      </p:pic>
      <p:pic>
        <p:nvPicPr>
          <p:cNvPr id="7" name="Picture 6" descr="A green and red christmas tree&#10;&#10;AI-generated content may be incorrect.">
            <a:extLst>
              <a:ext uri="{FF2B5EF4-FFF2-40B4-BE49-F238E27FC236}">
                <a16:creationId xmlns:a16="http://schemas.microsoft.com/office/drawing/2014/main" id="{AAC6FC19-E846-68B6-ED84-F80711CD05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67818" y="1991892"/>
            <a:ext cx="3601596" cy="360159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15C7021-1A90-A076-601B-7FF0EE370CBE}"/>
              </a:ext>
            </a:extLst>
          </p:cNvPr>
          <p:cNvSpPr txBox="1"/>
          <p:nvPr/>
        </p:nvSpPr>
        <p:spPr>
          <a:xfrm>
            <a:off x="798114" y="1584362"/>
            <a:ext cx="620288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Open </a:t>
            </a:r>
            <a:r>
              <a:rPr lang="en-US" dirty="0" err="1"/>
              <a:t>OpenOnDemand</a:t>
            </a:r>
            <a:r>
              <a:rPr lang="en-US" dirty="0"/>
              <a:t> and select the repository directory to see the results</a:t>
            </a:r>
          </a:p>
          <a:p>
            <a:endParaRPr lang="en-US" dirty="0"/>
          </a:p>
          <a:p>
            <a:r>
              <a:rPr lang="en-US" dirty="0"/>
              <a:t>This is also the easiest way to download your created output</a:t>
            </a:r>
          </a:p>
        </p:txBody>
      </p:sp>
    </p:spTree>
    <p:extLst>
      <p:ext uri="{BB962C8B-B14F-4D97-AF65-F5344CB8AC3E}">
        <p14:creationId xmlns:p14="http://schemas.microsoft.com/office/powerpoint/2010/main" val="198120951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75875D-3278-E5B8-6762-3B38AB47B7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Last Thoughts / Advice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A14ABF-8346-5321-2C5B-7C1FBDE72C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git / </a:t>
            </a:r>
            <a:r>
              <a:rPr lang="en-US" dirty="0" err="1"/>
              <a:t>Github</a:t>
            </a:r>
            <a:r>
              <a:rPr lang="en-US" dirty="0"/>
              <a:t> is only powerful if you actually use it! Not committing changes and not commenting on them makes the revision tools less effective</a:t>
            </a:r>
          </a:p>
          <a:p>
            <a:r>
              <a:rPr lang="en-US" dirty="0"/>
              <a:t>Before submitting a big job on Rivanna, make sure to test it on a subset of the data first (maybe even on your machine). This can save many a headache of having a job run for hours only for a single line of code to be wrong</a:t>
            </a:r>
          </a:p>
          <a:p>
            <a:r>
              <a:rPr lang="en-US" dirty="0"/>
              <a:t>UVA Research Computing has a ticketing system for help / issues and they are very responsive and helpful</a:t>
            </a:r>
          </a:p>
          <a:p>
            <a:pPr lvl="1"/>
            <a:r>
              <a:rPr lang="en-US" dirty="0"/>
              <a:t>I can also help too</a:t>
            </a:r>
          </a:p>
        </p:txBody>
      </p:sp>
    </p:spTree>
    <p:extLst>
      <p:ext uri="{BB962C8B-B14F-4D97-AF65-F5344CB8AC3E}">
        <p14:creationId xmlns:p14="http://schemas.microsoft.com/office/powerpoint/2010/main" val="354473649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C96AAD5-0452-78C7-4090-1DD4DC0CDA21}"/>
              </a:ext>
            </a:extLst>
          </p:cNvPr>
          <p:cNvSpPr txBox="1"/>
          <p:nvPr/>
        </p:nvSpPr>
        <p:spPr>
          <a:xfrm>
            <a:off x="2748455" y="2721114"/>
            <a:ext cx="669509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/>
              <a:t>Thank you and Happy Coding!</a:t>
            </a:r>
          </a:p>
        </p:txBody>
      </p:sp>
      <p:pic>
        <p:nvPicPr>
          <p:cNvPr id="5" name="Picture 4" descr="A cartoon character on a surfboard&#10;&#10;AI-generated content may be incorrect.">
            <a:extLst>
              <a:ext uri="{FF2B5EF4-FFF2-40B4-BE49-F238E27FC236}">
                <a16:creationId xmlns:a16="http://schemas.microsoft.com/office/drawing/2014/main" id="{F7164A2F-B18D-7AE8-D73E-C9F3935AB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03264" y="3936844"/>
            <a:ext cx="2985471" cy="2234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87652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A2C8D9-B0AD-A0BF-F4D8-3921BDF79C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 I get git?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062C39B-2B38-B8CF-9831-8B8B86E29D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have a Mac, it should be pre-installed</a:t>
            </a:r>
          </a:p>
          <a:p>
            <a:pPr lvl="1"/>
            <a:r>
              <a:rPr lang="en-US" dirty="0"/>
              <a:t>If it is not pre-installed, make sure you have the “Xcode command line tools” installed</a:t>
            </a:r>
          </a:p>
          <a:p>
            <a:pPr lvl="1"/>
            <a:endParaRPr lang="en-US" dirty="0"/>
          </a:p>
          <a:p>
            <a:r>
              <a:rPr lang="en-US" dirty="0"/>
              <a:t>If you have a Windows machine, you need to install it</a:t>
            </a:r>
          </a:p>
          <a:p>
            <a:pPr lvl="1"/>
            <a:r>
              <a:rPr lang="en-US" dirty="0">
                <a:hlinkClick r:id="rId2"/>
              </a:rPr>
              <a:t>https://gitforwindows.org/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377754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8590-7279-F17B-8C35-98E95B09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Commonly used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935BF-4CA3-81B6-794B-6B2D12B6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/clone</a:t>
            </a:r>
          </a:p>
          <a:p>
            <a:pPr lvl="1"/>
            <a:r>
              <a:rPr lang="en-US" dirty="0"/>
              <a:t>Create a new git repository (</a:t>
            </a:r>
            <a:r>
              <a:rPr lang="en-US" dirty="0" err="1"/>
              <a:t>init</a:t>
            </a:r>
            <a:r>
              <a:rPr lang="en-US" dirty="0"/>
              <a:t>) or download a repository (clone)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</a:p>
          <a:p>
            <a:pPr lvl="1"/>
            <a:r>
              <a:rPr lang="en-US" dirty="0"/>
              <a:t>Add a new file to be tracked by git version control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</a:p>
          <a:p>
            <a:pPr lvl="1"/>
            <a:r>
              <a:rPr lang="en-US" dirty="0"/>
              <a:t>Save changes to the file and a comment about the change to the repository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push</a:t>
            </a:r>
          </a:p>
          <a:p>
            <a:pPr lvl="1"/>
            <a:r>
              <a:rPr lang="en-US" dirty="0"/>
              <a:t>Save all commits to the repository to an external location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pull</a:t>
            </a:r>
          </a:p>
          <a:p>
            <a:pPr lvl="1"/>
            <a:r>
              <a:rPr lang="en-US" dirty="0"/>
              <a:t>Download all changes to the repository to your local version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fork</a:t>
            </a:r>
          </a:p>
          <a:p>
            <a:pPr lvl="1"/>
            <a:r>
              <a:rPr lang="en-US" dirty="0"/>
              <a:t>Create a copy of a different repository to make your own modifications</a:t>
            </a:r>
          </a:p>
        </p:txBody>
      </p:sp>
      <p:pic>
        <p:nvPicPr>
          <p:cNvPr id="5" name="Picture 4" descr="A red and black logo&#10;&#10;AI-generated content may be incorrect.">
            <a:extLst>
              <a:ext uri="{FF2B5EF4-FFF2-40B4-BE49-F238E27FC236}">
                <a16:creationId xmlns:a16="http://schemas.microsoft.com/office/drawing/2014/main" id="{F0FB9CCE-38A4-295D-19FA-88044EC73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105" y="1376035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431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3410-D60C-B8D4-0B8E-65579FAA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advanced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EE95A-FB82-7DE4-0004-4B742DEF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0766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branch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cs typeface="Courier New" panose="02070309020205020404" pitchFamily="49" charset="0"/>
              </a:rPr>
              <a:t>Create a branch in the code, so crazy new ideas can be experimented with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Main branch of the code is unaffected, just in case those crazy new ideas end up breaking things</a:t>
            </a:r>
          </a:p>
          <a:p>
            <a:pPr>
              <a:lnSpc>
                <a:spcPct val="110000"/>
              </a:lnSpc>
            </a:pP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merge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cs typeface="Courier New" panose="02070309020205020404" pitchFamily="49" charset="0"/>
              </a:rPr>
              <a:t>Hey, looks like that crazy new idea does work! Let’s merge it back in with the main branch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cs typeface="Courier New" panose="02070309020205020404" pitchFamily="49" charset="0"/>
              </a:rPr>
              <a:t>git automates merging in the changes (and typically does a good job) but might require hand-holding if changes are complex</a:t>
            </a:r>
          </a:p>
        </p:txBody>
      </p:sp>
      <p:pic>
        <p:nvPicPr>
          <p:cNvPr id="5" name="Picture 4" descr="A diagram of a branch&#10;&#10;AI-generated content may be incorrect.">
            <a:extLst>
              <a:ext uri="{FF2B5EF4-FFF2-40B4-BE49-F238E27FC236}">
                <a16:creationId xmlns:a16="http://schemas.microsoft.com/office/drawing/2014/main" id="{B8B602AD-EA4A-2398-B442-76B0BC92F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787" y="1910888"/>
            <a:ext cx="5069542" cy="360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4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EBD8-C6D3-3846-7C36-F30CB4DD9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is online storage to store and share code using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E4948-08FD-DAB6-2E1D-FE47F8F76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online storage space that serves as the hub for your code</a:t>
            </a:r>
          </a:p>
          <a:p>
            <a:pPr>
              <a:lnSpc>
                <a:spcPct val="100000"/>
              </a:lnSpc>
            </a:pPr>
            <a:r>
              <a:rPr lang="en-US" dirty="0"/>
              <a:t>Free to join, free to store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Especially if you are publicly sharing your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Private code has restrictions and might require payment</a:t>
            </a:r>
          </a:p>
          <a:p>
            <a:pPr>
              <a:lnSpc>
                <a:spcPct val="100000"/>
              </a:lnSpc>
            </a:pPr>
            <a:r>
              <a:rPr lang="en-US" dirty="0"/>
              <a:t>User controls who can make changes to code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ED7496-D92B-D151-C0E0-479CBABCD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607" y="1922136"/>
            <a:ext cx="5160268" cy="41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8712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92D96-7C55-DE93-C500-AC2D0132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/ </a:t>
            </a:r>
            <a:r>
              <a:rPr lang="en-US" dirty="0" err="1"/>
              <a:t>Github</a:t>
            </a:r>
            <a:r>
              <a:rPr lang="en-US" dirty="0"/>
              <a:t> integrates well with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A0688-98E8-2909-40E3-77738C791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0148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Initializing a project with git in </a:t>
            </a:r>
            <a:r>
              <a:rPr lang="en-US" dirty="0" err="1"/>
              <a:t>Rstudio</a:t>
            </a:r>
            <a:r>
              <a:rPr lang="en-US" dirty="0"/>
              <a:t> creates the git control panel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This panel gives you controls for all commonly used git commands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Visual overview of files and untracked changes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command line needed!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2C3CF8-9216-9ED0-A3B0-F8579893F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654" y="1825625"/>
            <a:ext cx="5560316" cy="411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9767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5898</TotalTime>
  <Words>2012</Words>
  <Application>Microsoft Macintosh PowerPoint</Application>
  <PresentationFormat>Widescreen</PresentationFormat>
  <Paragraphs>261</Paragraphs>
  <Slides>45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45</vt:i4>
      </vt:variant>
    </vt:vector>
  </HeadingPairs>
  <TitlesOfParts>
    <vt:vector size="50" baseType="lpstr">
      <vt:lpstr>Aptos</vt:lpstr>
      <vt:lpstr>Aptos Display</vt:lpstr>
      <vt:lpstr>Arial</vt:lpstr>
      <vt:lpstr>Courier New</vt:lpstr>
      <vt:lpstr>Office Theme</vt:lpstr>
      <vt:lpstr>HPC Analyses with  Code Versioning</vt:lpstr>
      <vt:lpstr>Goals</vt:lpstr>
      <vt:lpstr>Three main technologies</vt:lpstr>
      <vt:lpstr>git is a way to store and version control your code</vt:lpstr>
      <vt:lpstr>How do I get git?</vt:lpstr>
      <vt:lpstr>Commonly used git commands</vt:lpstr>
      <vt:lpstr>More advanced git commands</vt:lpstr>
      <vt:lpstr>Github is online storage to store and share code using git</vt:lpstr>
      <vt:lpstr>git / Github integrates well with RStudio</vt:lpstr>
      <vt:lpstr>Tutorial Part 1</vt:lpstr>
      <vt:lpstr>Create a Github account</vt:lpstr>
      <vt:lpstr>Login and fork the tutorial Github repo</vt:lpstr>
      <vt:lpstr>Create the fork in your personal space</vt:lpstr>
      <vt:lpstr>A forked version now exists in your personal repos</vt:lpstr>
      <vt:lpstr>Create a new project in Rstudio</vt:lpstr>
      <vt:lpstr>Clone the repo</vt:lpstr>
      <vt:lpstr>Create a new project in Rstudio</vt:lpstr>
      <vt:lpstr>Create a new project in Rstudio</vt:lpstr>
      <vt:lpstr>Rivanna – UVA’s High Performance Computing Environment</vt:lpstr>
      <vt:lpstr>Unix – under the hood of what you are using</vt:lpstr>
      <vt:lpstr>Simple Unix commands</vt:lpstr>
      <vt:lpstr>Unix on your computer (if you have a Mac)</vt:lpstr>
      <vt:lpstr>Tutorial Part 2</vt:lpstr>
      <vt:lpstr>Creating an SSH Key</vt:lpstr>
      <vt:lpstr>Adding the SSH key to Github</vt:lpstr>
      <vt:lpstr>Adding the SSH key to Github</vt:lpstr>
      <vt:lpstr>Adding the SSH key to Github</vt:lpstr>
      <vt:lpstr>Logging into Rivanna – Option 1</vt:lpstr>
      <vt:lpstr>Logging into Rivanna – Option 2</vt:lpstr>
      <vt:lpstr>Unix Command Line</vt:lpstr>
      <vt:lpstr>Let’s make a change!</vt:lpstr>
      <vt:lpstr>Start the commit!</vt:lpstr>
      <vt:lpstr>Commit the change!</vt:lpstr>
      <vt:lpstr>Push the change!</vt:lpstr>
      <vt:lpstr>Pull the change (on Rivanna)!</vt:lpstr>
      <vt:lpstr>Tutorial Part 3</vt:lpstr>
      <vt:lpstr>What is slurm</vt:lpstr>
      <vt:lpstr>The slurm batch file</vt:lpstr>
      <vt:lpstr>Submit the job (but it goes wrong)</vt:lpstr>
      <vt:lpstr>Load R</vt:lpstr>
      <vt:lpstr>Install the missing R Package</vt:lpstr>
      <vt:lpstr>Submit the job again (success this time!)</vt:lpstr>
      <vt:lpstr>Find the tree!</vt:lpstr>
      <vt:lpstr>Last Thoughts / Advice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Lawson, Mark J (mjl3p)</dc:creator>
  <cp:lastModifiedBy>Lawson, Mark J (mjl3p)</cp:lastModifiedBy>
  <cp:revision>16</cp:revision>
  <dcterms:created xsi:type="dcterms:W3CDTF">2025-12-08T15:38:47Z</dcterms:created>
  <dcterms:modified xsi:type="dcterms:W3CDTF">2025-12-12T17:57:43Z</dcterms:modified>
</cp:coreProperties>
</file>